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5" r:id="rId1"/>
  </p:sldMasterIdLst>
  <p:notesMasterIdLst>
    <p:notesMasterId r:id="rId82"/>
  </p:notesMasterIdLst>
  <p:sldIdLst>
    <p:sldId id="461" r:id="rId2"/>
    <p:sldId id="462" r:id="rId3"/>
    <p:sldId id="258" r:id="rId4"/>
    <p:sldId id="438" r:id="rId5"/>
    <p:sldId id="439" r:id="rId6"/>
    <p:sldId id="440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1" r:id="rId18"/>
    <p:sldId id="302" r:id="rId19"/>
    <p:sldId id="303" r:id="rId20"/>
    <p:sldId id="402" r:id="rId21"/>
    <p:sldId id="430" r:id="rId22"/>
    <p:sldId id="404" r:id="rId23"/>
    <p:sldId id="304" r:id="rId24"/>
    <p:sldId id="403" r:id="rId25"/>
    <p:sldId id="306" r:id="rId26"/>
    <p:sldId id="423" r:id="rId27"/>
    <p:sldId id="424" r:id="rId28"/>
    <p:sldId id="275" r:id="rId29"/>
    <p:sldId id="276" r:id="rId30"/>
    <p:sldId id="405" r:id="rId31"/>
    <p:sldId id="429" r:id="rId32"/>
    <p:sldId id="427" r:id="rId33"/>
    <p:sldId id="425" r:id="rId34"/>
    <p:sldId id="408" r:id="rId35"/>
    <p:sldId id="409" r:id="rId36"/>
    <p:sldId id="428" r:id="rId37"/>
    <p:sldId id="278" r:id="rId38"/>
    <p:sldId id="279" r:id="rId39"/>
    <p:sldId id="432" r:id="rId40"/>
    <p:sldId id="437" r:id="rId41"/>
    <p:sldId id="336" r:id="rId42"/>
    <p:sldId id="433" r:id="rId43"/>
    <p:sldId id="374" r:id="rId44"/>
    <p:sldId id="375" r:id="rId45"/>
    <p:sldId id="376" r:id="rId46"/>
    <p:sldId id="426" r:id="rId47"/>
    <p:sldId id="357" r:id="rId48"/>
    <p:sldId id="358" r:id="rId49"/>
    <p:sldId id="359" r:id="rId50"/>
    <p:sldId id="363" r:id="rId51"/>
    <p:sldId id="338" r:id="rId52"/>
    <p:sldId id="380" r:id="rId53"/>
    <p:sldId id="381" r:id="rId54"/>
    <p:sldId id="339" r:id="rId55"/>
    <p:sldId id="382" r:id="rId56"/>
    <p:sldId id="342" r:id="rId57"/>
    <p:sldId id="383" r:id="rId58"/>
    <p:sldId id="343" r:id="rId59"/>
    <p:sldId id="434" r:id="rId60"/>
    <p:sldId id="435" r:id="rId61"/>
    <p:sldId id="378" r:id="rId62"/>
    <p:sldId id="441" r:id="rId63"/>
    <p:sldId id="442" r:id="rId64"/>
    <p:sldId id="443" r:id="rId65"/>
    <p:sldId id="379" r:id="rId66"/>
    <p:sldId id="384" r:id="rId67"/>
    <p:sldId id="385" r:id="rId68"/>
    <p:sldId id="388" r:id="rId69"/>
    <p:sldId id="389" r:id="rId70"/>
    <p:sldId id="444" r:id="rId71"/>
    <p:sldId id="457" r:id="rId72"/>
    <p:sldId id="453" r:id="rId73"/>
    <p:sldId id="456" r:id="rId74"/>
    <p:sldId id="454" r:id="rId75"/>
    <p:sldId id="447" r:id="rId76"/>
    <p:sldId id="450" r:id="rId77"/>
    <p:sldId id="459" r:id="rId78"/>
    <p:sldId id="458" r:id="rId79"/>
    <p:sldId id="460" r:id="rId80"/>
    <p:sldId id="445" r:id="rId8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67" d="100"/>
          <a:sy n="67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43D6E2-CA82-4BEE-8AC2-9AD0D242207B}" type="doc">
      <dgm:prSet loTypeId="urn:microsoft.com/office/officeart/2005/8/layout/pyramid2" loCatId="list" qsTypeId="urn:microsoft.com/office/officeart/2005/8/quickstyle/3d7" qsCatId="3D" csTypeId="urn:microsoft.com/office/officeart/2005/8/colors/accent1_2" csCatId="accent1" phldr="1"/>
      <dgm:spPr/>
    </dgm:pt>
    <dgm:pt modelId="{E453C0C6-58AB-4DC2-850C-1AA00152643B}">
      <dgm:prSet phldrT="[Texto]"/>
      <dgm:spPr/>
      <dgm:t>
        <a:bodyPr/>
        <a:lstStyle/>
        <a:p>
          <a:r>
            <a:rPr lang="pt-BR" b="1" dirty="0" smtClean="0"/>
            <a:t>ALTA COMPLEXIDADE</a:t>
          </a:r>
          <a:endParaRPr lang="pt-BR" b="1" dirty="0"/>
        </a:p>
      </dgm:t>
    </dgm:pt>
    <dgm:pt modelId="{59FB5260-06C6-44D3-A0A6-0F2029B4840F}" type="parTrans" cxnId="{867A732F-190D-406F-AE9F-38A873CACCF5}">
      <dgm:prSet/>
      <dgm:spPr/>
      <dgm:t>
        <a:bodyPr/>
        <a:lstStyle/>
        <a:p>
          <a:endParaRPr lang="pt-BR"/>
        </a:p>
      </dgm:t>
    </dgm:pt>
    <dgm:pt modelId="{66AC3574-5D8A-4E31-89EE-E431330D8B85}" type="sibTrans" cxnId="{867A732F-190D-406F-AE9F-38A873CACCF5}">
      <dgm:prSet/>
      <dgm:spPr/>
      <dgm:t>
        <a:bodyPr/>
        <a:lstStyle/>
        <a:p>
          <a:endParaRPr lang="pt-BR"/>
        </a:p>
      </dgm:t>
    </dgm:pt>
    <dgm:pt modelId="{F558689A-7012-48C9-8645-E5A80587BB03}">
      <dgm:prSet phldrT="[Texto]"/>
      <dgm:spPr/>
      <dgm:t>
        <a:bodyPr/>
        <a:lstStyle/>
        <a:p>
          <a:r>
            <a:rPr lang="pt-BR" b="1" dirty="0" smtClean="0"/>
            <a:t>MÉDIA COMPLEXIDADE</a:t>
          </a:r>
          <a:endParaRPr lang="pt-BR" b="1" dirty="0"/>
        </a:p>
      </dgm:t>
    </dgm:pt>
    <dgm:pt modelId="{A3096336-6993-4949-8A48-672757E77041}" type="parTrans" cxnId="{3AA625A6-A98A-4E6F-8471-322AD85E6E89}">
      <dgm:prSet/>
      <dgm:spPr/>
      <dgm:t>
        <a:bodyPr/>
        <a:lstStyle/>
        <a:p>
          <a:endParaRPr lang="pt-BR"/>
        </a:p>
      </dgm:t>
    </dgm:pt>
    <dgm:pt modelId="{5065FEF9-4B60-4EFD-A4E9-ECF4F73AE91A}" type="sibTrans" cxnId="{3AA625A6-A98A-4E6F-8471-322AD85E6E89}">
      <dgm:prSet/>
      <dgm:spPr/>
      <dgm:t>
        <a:bodyPr/>
        <a:lstStyle/>
        <a:p>
          <a:endParaRPr lang="pt-BR"/>
        </a:p>
      </dgm:t>
    </dgm:pt>
    <dgm:pt modelId="{6E0763EE-4A15-46B7-88F2-12C9F47F977D}">
      <dgm:prSet phldrT="[Texto]"/>
      <dgm:spPr/>
      <dgm:t>
        <a:bodyPr/>
        <a:lstStyle/>
        <a:p>
          <a:r>
            <a:rPr lang="pt-BR" b="1" dirty="0" smtClean="0"/>
            <a:t>BAIXA COMPLEXIDADE</a:t>
          </a:r>
          <a:endParaRPr lang="pt-BR" b="1" dirty="0"/>
        </a:p>
      </dgm:t>
    </dgm:pt>
    <dgm:pt modelId="{C8AD242B-A3D1-4BC5-AD45-9EF5B3E420FD}" type="parTrans" cxnId="{E060CE61-C7B0-4B87-8EE8-4BA5EDB65E40}">
      <dgm:prSet/>
      <dgm:spPr/>
      <dgm:t>
        <a:bodyPr/>
        <a:lstStyle/>
        <a:p>
          <a:endParaRPr lang="pt-BR"/>
        </a:p>
      </dgm:t>
    </dgm:pt>
    <dgm:pt modelId="{76518F59-2F00-47BF-8F02-315908693313}" type="sibTrans" cxnId="{E060CE61-C7B0-4B87-8EE8-4BA5EDB65E40}">
      <dgm:prSet/>
      <dgm:spPr/>
      <dgm:t>
        <a:bodyPr/>
        <a:lstStyle/>
        <a:p>
          <a:endParaRPr lang="pt-BR"/>
        </a:p>
      </dgm:t>
    </dgm:pt>
    <dgm:pt modelId="{702FD7FE-1FC7-48F4-B5E4-636DA961DD6D}" type="pres">
      <dgm:prSet presAssocID="{BD43D6E2-CA82-4BEE-8AC2-9AD0D242207B}" presName="compositeShape" presStyleCnt="0">
        <dgm:presLayoutVars>
          <dgm:dir/>
          <dgm:resizeHandles/>
        </dgm:presLayoutVars>
      </dgm:prSet>
      <dgm:spPr/>
    </dgm:pt>
    <dgm:pt modelId="{55DB1489-CD5A-456E-8850-FFEF66DB22B7}" type="pres">
      <dgm:prSet presAssocID="{BD43D6E2-CA82-4BEE-8AC2-9AD0D242207B}" presName="pyramid" presStyleLbl="node1" presStyleIdx="0" presStyleCnt="1"/>
      <dgm:spPr/>
    </dgm:pt>
    <dgm:pt modelId="{337F490C-1F4E-400C-8347-3F39B1B7EB0C}" type="pres">
      <dgm:prSet presAssocID="{BD43D6E2-CA82-4BEE-8AC2-9AD0D242207B}" presName="theList" presStyleCnt="0"/>
      <dgm:spPr/>
    </dgm:pt>
    <dgm:pt modelId="{B2A74851-5926-4D78-A22D-E61EAB22BEFE}" type="pres">
      <dgm:prSet presAssocID="{E453C0C6-58AB-4DC2-850C-1AA00152643B}" presName="aNode" presStyleLbl="fgAcc1" presStyleIdx="0" presStyleCnt="3" custLinFactNeighborX="-391" custLinFactNeighborY="6000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08DBB1F-FF88-4CD6-9F9B-31BB4BBD7ADA}" type="pres">
      <dgm:prSet presAssocID="{E453C0C6-58AB-4DC2-850C-1AA00152643B}" presName="aSpace" presStyleCnt="0"/>
      <dgm:spPr/>
    </dgm:pt>
    <dgm:pt modelId="{0988FDEE-FF6A-4311-B482-6AAB9FB521A1}" type="pres">
      <dgm:prSet presAssocID="{F558689A-7012-48C9-8645-E5A80587BB03}" presName="aNode" presStyleLbl="fgAcc1" presStyleIdx="1" presStyleCnt="3" custLinFactNeighborX="4683" custLinFactNeighborY="1714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AF7C428-EED2-4239-A996-7AFBF3DE81F8}" type="pres">
      <dgm:prSet presAssocID="{F558689A-7012-48C9-8645-E5A80587BB03}" presName="aSpace" presStyleCnt="0"/>
      <dgm:spPr/>
    </dgm:pt>
    <dgm:pt modelId="{125A6AAE-7D8B-40CA-85AA-7CEEB97BC535}" type="pres">
      <dgm:prSet presAssocID="{6E0763EE-4A15-46B7-88F2-12C9F47F977D}" presName="aNode" presStyleLbl="fgAcc1" presStyleIdx="2" presStyleCnt="3" custLinFactNeighborX="12417" custLinFactNeighborY="-2571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7E290DB-A347-4CD0-AAE5-C0F74576C3A9}" type="pres">
      <dgm:prSet presAssocID="{6E0763EE-4A15-46B7-88F2-12C9F47F977D}" presName="aSpace" presStyleCnt="0"/>
      <dgm:spPr/>
    </dgm:pt>
  </dgm:ptLst>
  <dgm:cxnLst>
    <dgm:cxn modelId="{B9DE56E5-DF14-41B9-92AC-5499432A416A}" type="presOf" srcId="{E453C0C6-58AB-4DC2-850C-1AA00152643B}" destId="{B2A74851-5926-4D78-A22D-E61EAB22BEFE}" srcOrd="0" destOrd="0" presId="urn:microsoft.com/office/officeart/2005/8/layout/pyramid2"/>
    <dgm:cxn modelId="{E060CE61-C7B0-4B87-8EE8-4BA5EDB65E40}" srcId="{BD43D6E2-CA82-4BEE-8AC2-9AD0D242207B}" destId="{6E0763EE-4A15-46B7-88F2-12C9F47F977D}" srcOrd="2" destOrd="0" parTransId="{C8AD242B-A3D1-4BC5-AD45-9EF5B3E420FD}" sibTransId="{76518F59-2F00-47BF-8F02-315908693313}"/>
    <dgm:cxn modelId="{790EE48F-4679-42B5-BF49-9A9EF3B1EB30}" type="presOf" srcId="{F558689A-7012-48C9-8645-E5A80587BB03}" destId="{0988FDEE-FF6A-4311-B482-6AAB9FB521A1}" srcOrd="0" destOrd="0" presId="urn:microsoft.com/office/officeart/2005/8/layout/pyramid2"/>
    <dgm:cxn modelId="{867A732F-190D-406F-AE9F-38A873CACCF5}" srcId="{BD43D6E2-CA82-4BEE-8AC2-9AD0D242207B}" destId="{E453C0C6-58AB-4DC2-850C-1AA00152643B}" srcOrd="0" destOrd="0" parTransId="{59FB5260-06C6-44D3-A0A6-0F2029B4840F}" sibTransId="{66AC3574-5D8A-4E31-89EE-E431330D8B85}"/>
    <dgm:cxn modelId="{3AA625A6-A98A-4E6F-8471-322AD85E6E89}" srcId="{BD43D6E2-CA82-4BEE-8AC2-9AD0D242207B}" destId="{F558689A-7012-48C9-8645-E5A80587BB03}" srcOrd="1" destOrd="0" parTransId="{A3096336-6993-4949-8A48-672757E77041}" sibTransId="{5065FEF9-4B60-4EFD-A4E9-ECF4F73AE91A}"/>
    <dgm:cxn modelId="{26168F60-A2D4-4CEF-AC03-9DA8A08183C5}" type="presOf" srcId="{BD43D6E2-CA82-4BEE-8AC2-9AD0D242207B}" destId="{702FD7FE-1FC7-48F4-B5E4-636DA961DD6D}" srcOrd="0" destOrd="0" presId="urn:microsoft.com/office/officeart/2005/8/layout/pyramid2"/>
    <dgm:cxn modelId="{D0C0F008-7E0B-4310-8E84-4030C81B1565}" type="presOf" srcId="{6E0763EE-4A15-46B7-88F2-12C9F47F977D}" destId="{125A6AAE-7D8B-40CA-85AA-7CEEB97BC535}" srcOrd="0" destOrd="0" presId="urn:microsoft.com/office/officeart/2005/8/layout/pyramid2"/>
    <dgm:cxn modelId="{14199ADE-89F2-4DFE-BA3E-A0930EEC7584}" type="presParOf" srcId="{702FD7FE-1FC7-48F4-B5E4-636DA961DD6D}" destId="{55DB1489-CD5A-456E-8850-FFEF66DB22B7}" srcOrd="0" destOrd="0" presId="urn:microsoft.com/office/officeart/2005/8/layout/pyramid2"/>
    <dgm:cxn modelId="{10E02A4B-98B5-402F-82CC-B87F48460495}" type="presParOf" srcId="{702FD7FE-1FC7-48F4-B5E4-636DA961DD6D}" destId="{337F490C-1F4E-400C-8347-3F39B1B7EB0C}" srcOrd="1" destOrd="0" presId="urn:microsoft.com/office/officeart/2005/8/layout/pyramid2"/>
    <dgm:cxn modelId="{E8BC8D98-9E2F-4457-8607-A536A603E68E}" type="presParOf" srcId="{337F490C-1F4E-400C-8347-3F39B1B7EB0C}" destId="{B2A74851-5926-4D78-A22D-E61EAB22BEFE}" srcOrd="0" destOrd="0" presId="urn:microsoft.com/office/officeart/2005/8/layout/pyramid2"/>
    <dgm:cxn modelId="{21B07C3C-1A42-468E-A330-12D936E890CA}" type="presParOf" srcId="{337F490C-1F4E-400C-8347-3F39B1B7EB0C}" destId="{A08DBB1F-FF88-4CD6-9F9B-31BB4BBD7ADA}" srcOrd="1" destOrd="0" presId="urn:microsoft.com/office/officeart/2005/8/layout/pyramid2"/>
    <dgm:cxn modelId="{7B376EE7-1052-42C5-B029-07AE6F407122}" type="presParOf" srcId="{337F490C-1F4E-400C-8347-3F39B1B7EB0C}" destId="{0988FDEE-FF6A-4311-B482-6AAB9FB521A1}" srcOrd="2" destOrd="0" presId="urn:microsoft.com/office/officeart/2005/8/layout/pyramid2"/>
    <dgm:cxn modelId="{2B679B16-A29E-48F9-AF74-911243F82EC2}" type="presParOf" srcId="{337F490C-1F4E-400C-8347-3F39B1B7EB0C}" destId="{2AF7C428-EED2-4239-A996-7AFBF3DE81F8}" srcOrd="3" destOrd="0" presId="urn:microsoft.com/office/officeart/2005/8/layout/pyramid2"/>
    <dgm:cxn modelId="{79953112-CF69-45B0-80B6-A5EFA4CCF110}" type="presParOf" srcId="{337F490C-1F4E-400C-8347-3F39B1B7EB0C}" destId="{125A6AAE-7D8B-40CA-85AA-7CEEB97BC535}" srcOrd="4" destOrd="0" presId="urn:microsoft.com/office/officeart/2005/8/layout/pyramid2"/>
    <dgm:cxn modelId="{B325DC7A-AEDB-4BD8-A83E-9DFB67BD5FBA}" type="presParOf" srcId="{337F490C-1F4E-400C-8347-3F39B1B7EB0C}" destId="{67E290DB-A347-4CD0-AAE5-C0F74576C3A9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26184F-580E-4955-B727-A87AF86532DC}" type="doc">
      <dgm:prSet loTypeId="urn:microsoft.com/office/officeart/2005/8/layout/cycle8" loCatId="cycle" qsTypeId="urn:microsoft.com/office/officeart/2005/8/quickstyle/simple5" qsCatId="simple" csTypeId="urn:microsoft.com/office/officeart/2005/8/colors/accent1_2" csCatId="accent1" phldr="1"/>
      <dgm:spPr/>
    </dgm:pt>
    <dgm:pt modelId="{C1D500BA-2EAC-4706-BC3A-F6AC3465EE7E}">
      <dgm:prSet phldrT="[Texto]" custT="1"/>
      <dgm:spPr/>
      <dgm:t>
        <a:bodyPr/>
        <a:lstStyle/>
        <a:p>
          <a:r>
            <a:rPr lang="pt-BR" sz="1800" b="1" dirty="0" smtClean="0"/>
            <a:t>ARTICULAÇÃO</a:t>
          </a:r>
          <a:r>
            <a:rPr lang="pt-BR" sz="2000" b="1" dirty="0" smtClean="0"/>
            <a:t> EM REDE</a:t>
          </a:r>
          <a:endParaRPr lang="pt-BR" sz="2000" b="1" dirty="0"/>
        </a:p>
      </dgm:t>
    </dgm:pt>
    <dgm:pt modelId="{E4359882-4662-40A6-9A5C-FC6C05F5E348}" type="parTrans" cxnId="{2F49ECF6-DBBF-45EB-B97C-7E4FDECAD451}">
      <dgm:prSet/>
      <dgm:spPr/>
      <dgm:t>
        <a:bodyPr/>
        <a:lstStyle/>
        <a:p>
          <a:endParaRPr lang="pt-BR"/>
        </a:p>
      </dgm:t>
    </dgm:pt>
    <dgm:pt modelId="{153D6A2B-DA7A-47A6-B4F0-F72A9C70FDA4}" type="sibTrans" cxnId="{2F49ECF6-DBBF-45EB-B97C-7E4FDECAD451}">
      <dgm:prSet/>
      <dgm:spPr/>
      <dgm:t>
        <a:bodyPr/>
        <a:lstStyle/>
        <a:p>
          <a:endParaRPr lang="pt-BR"/>
        </a:p>
      </dgm:t>
    </dgm:pt>
    <dgm:pt modelId="{685C3D18-223C-47AF-AAF0-AB9E2BADF612}">
      <dgm:prSet phldrT="[Texto]"/>
      <dgm:spPr/>
      <dgm:t>
        <a:bodyPr/>
        <a:lstStyle/>
        <a:p>
          <a:r>
            <a:rPr lang="pt-BR" b="1" dirty="0" smtClean="0"/>
            <a:t>Acompanhamento Especializado </a:t>
          </a:r>
          <a:endParaRPr lang="pt-BR" b="1" dirty="0"/>
        </a:p>
      </dgm:t>
    </dgm:pt>
    <dgm:pt modelId="{9B86581F-F1A1-44D8-B7FA-94474B61E3C3}" type="parTrans" cxnId="{1D8560C1-4F06-4797-8024-62CB1A233BA6}">
      <dgm:prSet/>
      <dgm:spPr/>
      <dgm:t>
        <a:bodyPr/>
        <a:lstStyle/>
        <a:p>
          <a:endParaRPr lang="pt-BR"/>
        </a:p>
      </dgm:t>
    </dgm:pt>
    <dgm:pt modelId="{CD0E5395-813E-4426-B64D-5C776D1DE7F2}" type="sibTrans" cxnId="{1D8560C1-4F06-4797-8024-62CB1A233BA6}">
      <dgm:prSet/>
      <dgm:spPr/>
      <dgm:t>
        <a:bodyPr/>
        <a:lstStyle/>
        <a:p>
          <a:endParaRPr lang="pt-BR"/>
        </a:p>
      </dgm:t>
    </dgm:pt>
    <dgm:pt modelId="{996F3FDA-FA0E-4F1E-A8E4-C014655D0715}">
      <dgm:prSet phldrT="[Texto]" custT="1"/>
      <dgm:spPr/>
      <dgm:t>
        <a:bodyPr/>
        <a:lstStyle/>
        <a:p>
          <a:r>
            <a:rPr lang="pt-BR" sz="2000" b="1" dirty="0" smtClean="0"/>
            <a:t>ACOLHIDA</a:t>
          </a:r>
          <a:r>
            <a:rPr lang="pt-BR" sz="2000" b="0" dirty="0" smtClean="0"/>
            <a:t> </a:t>
          </a:r>
          <a:endParaRPr lang="pt-BR" sz="2000" dirty="0"/>
        </a:p>
      </dgm:t>
    </dgm:pt>
    <dgm:pt modelId="{AC69CA04-B4E7-4560-A8CB-637AF44D7E1F}" type="parTrans" cxnId="{5613D9E8-C07F-4906-8B60-5AFB5E5F943E}">
      <dgm:prSet/>
      <dgm:spPr/>
      <dgm:t>
        <a:bodyPr/>
        <a:lstStyle/>
        <a:p>
          <a:endParaRPr lang="pt-BR"/>
        </a:p>
      </dgm:t>
    </dgm:pt>
    <dgm:pt modelId="{51D6032B-00BC-495E-8F95-9CD887B2968D}" type="sibTrans" cxnId="{5613D9E8-C07F-4906-8B60-5AFB5E5F943E}">
      <dgm:prSet/>
      <dgm:spPr/>
      <dgm:t>
        <a:bodyPr/>
        <a:lstStyle/>
        <a:p>
          <a:endParaRPr lang="pt-BR"/>
        </a:p>
      </dgm:t>
    </dgm:pt>
    <dgm:pt modelId="{E0AAD0D9-5A55-4F47-823A-55E6944C207B}" type="pres">
      <dgm:prSet presAssocID="{3C26184F-580E-4955-B727-A87AF86532DC}" presName="compositeShape" presStyleCnt="0">
        <dgm:presLayoutVars>
          <dgm:chMax val="7"/>
          <dgm:dir/>
          <dgm:resizeHandles val="exact"/>
        </dgm:presLayoutVars>
      </dgm:prSet>
      <dgm:spPr/>
    </dgm:pt>
    <dgm:pt modelId="{EEE46AE9-5F20-454E-A783-43494A1C0944}" type="pres">
      <dgm:prSet presAssocID="{3C26184F-580E-4955-B727-A87AF86532DC}" presName="wedge1" presStyleLbl="node1" presStyleIdx="0" presStyleCnt="3" custScaleX="105706"/>
      <dgm:spPr/>
      <dgm:t>
        <a:bodyPr/>
        <a:lstStyle/>
        <a:p>
          <a:endParaRPr lang="pt-BR"/>
        </a:p>
      </dgm:t>
    </dgm:pt>
    <dgm:pt modelId="{AB183DA6-F6D1-4E49-B744-1F2998980415}" type="pres">
      <dgm:prSet presAssocID="{3C26184F-580E-4955-B727-A87AF86532DC}" presName="dummy1a" presStyleCnt="0"/>
      <dgm:spPr/>
    </dgm:pt>
    <dgm:pt modelId="{9B30A8E8-8C05-462C-9A9B-96DFE80AEA4B}" type="pres">
      <dgm:prSet presAssocID="{3C26184F-580E-4955-B727-A87AF86532DC}" presName="dummy1b" presStyleCnt="0"/>
      <dgm:spPr/>
    </dgm:pt>
    <dgm:pt modelId="{2104D242-2C1F-4541-BD27-A8EFE52B1270}" type="pres">
      <dgm:prSet presAssocID="{3C26184F-580E-4955-B727-A87AF86532DC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F52D76B-D1CB-4C96-B044-C0389E0C323B}" type="pres">
      <dgm:prSet presAssocID="{3C26184F-580E-4955-B727-A87AF86532DC}" presName="wedge2" presStyleLbl="node1" presStyleIdx="1" presStyleCnt="3"/>
      <dgm:spPr/>
      <dgm:t>
        <a:bodyPr/>
        <a:lstStyle/>
        <a:p>
          <a:endParaRPr lang="pt-BR"/>
        </a:p>
      </dgm:t>
    </dgm:pt>
    <dgm:pt modelId="{11A80C2B-E77B-4D37-8FE6-4ABE90756DF3}" type="pres">
      <dgm:prSet presAssocID="{3C26184F-580E-4955-B727-A87AF86532DC}" presName="dummy2a" presStyleCnt="0"/>
      <dgm:spPr/>
    </dgm:pt>
    <dgm:pt modelId="{B22CCCEC-04BE-44F7-B9B0-613F380C44FA}" type="pres">
      <dgm:prSet presAssocID="{3C26184F-580E-4955-B727-A87AF86532DC}" presName="dummy2b" presStyleCnt="0"/>
      <dgm:spPr/>
    </dgm:pt>
    <dgm:pt modelId="{616E270C-B9A4-492F-92B5-E0FA2A0590ED}" type="pres">
      <dgm:prSet presAssocID="{3C26184F-580E-4955-B727-A87AF86532DC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96BA67-43A8-4826-9BA1-46E8C7BF74D0}" type="pres">
      <dgm:prSet presAssocID="{3C26184F-580E-4955-B727-A87AF86532DC}" presName="wedge3" presStyleLbl="node1" presStyleIdx="2" presStyleCnt="3"/>
      <dgm:spPr/>
      <dgm:t>
        <a:bodyPr/>
        <a:lstStyle/>
        <a:p>
          <a:endParaRPr lang="pt-BR"/>
        </a:p>
      </dgm:t>
    </dgm:pt>
    <dgm:pt modelId="{E62DA272-6578-4130-AC09-05A9CDC64AA9}" type="pres">
      <dgm:prSet presAssocID="{3C26184F-580E-4955-B727-A87AF86532DC}" presName="dummy3a" presStyleCnt="0"/>
      <dgm:spPr/>
    </dgm:pt>
    <dgm:pt modelId="{3177E496-9CA6-4DE9-BD03-EF90C9BBEF14}" type="pres">
      <dgm:prSet presAssocID="{3C26184F-580E-4955-B727-A87AF86532DC}" presName="dummy3b" presStyleCnt="0"/>
      <dgm:spPr/>
    </dgm:pt>
    <dgm:pt modelId="{05CE7F69-4031-49D3-BD4A-91FF36B3F206}" type="pres">
      <dgm:prSet presAssocID="{3C26184F-580E-4955-B727-A87AF86532DC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7247E12-9990-4780-9870-FD24BED9FDD6}" type="pres">
      <dgm:prSet presAssocID="{153D6A2B-DA7A-47A6-B4F0-F72A9C70FDA4}" presName="arrowWedge1" presStyleLbl="fgSibTrans2D1" presStyleIdx="0" presStyleCnt="3"/>
      <dgm:spPr/>
    </dgm:pt>
    <dgm:pt modelId="{21F7E97E-2CAE-4680-AC08-E244E1EA06CA}" type="pres">
      <dgm:prSet presAssocID="{CD0E5395-813E-4426-B64D-5C776D1DE7F2}" presName="arrowWedge2" presStyleLbl="fgSibTrans2D1" presStyleIdx="1" presStyleCnt="3"/>
      <dgm:spPr/>
    </dgm:pt>
    <dgm:pt modelId="{F3DDC407-A0AC-44E2-89A7-2B087D048E15}" type="pres">
      <dgm:prSet presAssocID="{51D6032B-00BC-495E-8F95-9CD887B2968D}" presName="arrowWedge3" presStyleLbl="fgSibTrans2D1" presStyleIdx="2" presStyleCnt="3"/>
      <dgm:spPr/>
    </dgm:pt>
  </dgm:ptLst>
  <dgm:cxnLst>
    <dgm:cxn modelId="{1D8560C1-4F06-4797-8024-62CB1A233BA6}" srcId="{3C26184F-580E-4955-B727-A87AF86532DC}" destId="{685C3D18-223C-47AF-AAF0-AB9E2BADF612}" srcOrd="1" destOrd="0" parTransId="{9B86581F-F1A1-44D8-B7FA-94474B61E3C3}" sibTransId="{CD0E5395-813E-4426-B64D-5C776D1DE7F2}"/>
    <dgm:cxn modelId="{5613D9E8-C07F-4906-8B60-5AFB5E5F943E}" srcId="{3C26184F-580E-4955-B727-A87AF86532DC}" destId="{996F3FDA-FA0E-4F1E-A8E4-C014655D0715}" srcOrd="2" destOrd="0" parTransId="{AC69CA04-B4E7-4560-A8CB-637AF44D7E1F}" sibTransId="{51D6032B-00BC-495E-8F95-9CD887B2968D}"/>
    <dgm:cxn modelId="{688BCE5E-66E9-4AC9-BCB2-23B2A8837048}" type="presOf" srcId="{685C3D18-223C-47AF-AAF0-AB9E2BADF612}" destId="{616E270C-B9A4-492F-92B5-E0FA2A0590ED}" srcOrd="1" destOrd="0" presId="urn:microsoft.com/office/officeart/2005/8/layout/cycle8"/>
    <dgm:cxn modelId="{A8ACFB5D-5669-43EC-985F-FF2242867B7C}" type="presOf" srcId="{996F3FDA-FA0E-4F1E-A8E4-C014655D0715}" destId="{05CE7F69-4031-49D3-BD4A-91FF36B3F206}" srcOrd="1" destOrd="0" presId="urn:microsoft.com/office/officeart/2005/8/layout/cycle8"/>
    <dgm:cxn modelId="{F4D7F1B1-F8DB-418D-B712-F4CBA2EFFE85}" type="presOf" srcId="{685C3D18-223C-47AF-AAF0-AB9E2BADF612}" destId="{AF52D76B-D1CB-4C96-B044-C0389E0C323B}" srcOrd="0" destOrd="0" presId="urn:microsoft.com/office/officeart/2005/8/layout/cycle8"/>
    <dgm:cxn modelId="{EBC127B4-6163-4E8A-B176-BDF824DB9EA9}" type="presOf" srcId="{C1D500BA-2EAC-4706-BC3A-F6AC3465EE7E}" destId="{EEE46AE9-5F20-454E-A783-43494A1C0944}" srcOrd="0" destOrd="0" presId="urn:microsoft.com/office/officeart/2005/8/layout/cycle8"/>
    <dgm:cxn modelId="{0108697E-7CE7-4576-BAE0-0F899FEA17B7}" type="presOf" srcId="{3C26184F-580E-4955-B727-A87AF86532DC}" destId="{E0AAD0D9-5A55-4F47-823A-55E6944C207B}" srcOrd="0" destOrd="0" presId="urn:microsoft.com/office/officeart/2005/8/layout/cycle8"/>
    <dgm:cxn modelId="{84250354-4795-40F2-9354-B5E4E43B96FA}" type="presOf" srcId="{C1D500BA-2EAC-4706-BC3A-F6AC3465EE7E}" destId="{2104D242-2C1F-4541-BD27-A8EFE52B1270}" srcOrd="1" destOrd="0" presId="urn:microsoft.com/office/officeart/2005/8/layout/cycle8"/>
    <dgm:cxn modelId="{2F49ECF6-DBBF-45EB-B97C-7E4FDECAD451}" srcId="{3C26184F-580E-4955-B727-A87AF86532DC}" destId="{C1D500BA-2EAC-4706-BC3A-F6AC3465EE7E}" srcOrd="0" destOrd="0" parTransId="{E4359882-4662-40A6-9A5C-FC6C05F5E348}" sibTransId="{153D6A2B-DA7A-47A6-B4F0-F72A9C70FDA4}"/>
    <dgm:cxn modelId="{913D7DD4-66A7-413D-AC3E-4D3B9B68E14B}" type="presOf" srcId="{996F3FDA-FA0E-4F1E-A8E4-C014655D0715}" destId="{9B96BA67-43A8-4826-9BA1-46E8C7BF74D0}" srcOrd="0" destOrd="0" presId="urn:microsoft.com/office/officeart/2005/8/layout/cycle8"/>
    <dgm:cxn modelId="{EEA6F87B-7B07-488E-B0F9-B814DF49BDDD}" type="presParOf" srcId="{E0AAD0D9-5A55-4F47-823A-55E6944C207B}" destId="{EEE46AE9-5F20-454E-A783-43494A1C0944}" srcOrd="0" destOrd="0" presId="urn:microsoft.com/office/officeart/2005/8/layout/cycle8"/>
    <dgm:cxn modelId="{3D673D44-256C-4298-ACF8-94C33A21680A}" type="presParOf" srcId="{E0AAD0D9-5A55-4F47-823A-55E6944C207B}" destId="{AB183DA6-F6D1-4E49-B744-1F2998980415}" srcOrd="1" destOrd="0" presId="urn:microsoft.com/office/officeart/2005/8/layout/cycle8"/>
    <dgm:cxn modelId="{A835DE0B-EA79-42BB-8C95-6D6794F74FE0}" type="presParOf" srcId="{E0AAD0D9-5A55-4F47-823A-55E6944C207B}" destId="{9B30A8E8-8C05-462C-9A9B-96DFE80AEA4B}" srcOrd="2" destOrd="0" presId="urn:microsoft.com/office/officeart/2005/8/layout/cycle8"/>
    <dgm:cxn modelId="{3FA79498-3A78-44CD-AB40-E470F4BE98D8}" type="presParOf" srcId="{E0AAD0D9-5A55-4F47-823A-55E6944C207B}" destId="{2104D242-2C1F-4541-BD27-A8EFE52B1270}" srcOrd="3" destOrd="0" presId="urn:microsoft.com/office/officeart/2005/8/layout/cycle8"/>
    <dgm:cxn modelId="{154FFEE2-1B53-4683-AB3C-BB6374A0C067}" type="presParOf" srcId="{E0AAD0D9-5A55-4F47-823A-55E6944C207B}" destId="{AF52D76B-D1CB-4C96-B044-C0389E0C323B}" srcOrd="4" destOrd="0" presId="urn:microsoft.com/office/officeart/2005/8/layout/cycle8"/>
    <dgm:cxn modelId="{28E90252-A51B-4DA3-8E92-081D2AB98FE6}" type="presParOf" srcId="{E0AAD0D9-5A55-4F47-823A-55E6944C207B}" destId="{11A80C2B-E77B-4D37-8FE6-4ABE90756DF3}" srcOrd="5" destOrd="0" presId="urn:microsoft.com/office/officeart/2005/8/layout/cycle8"/>
    <dgm:cxn modelId="{07873430-A604-4761-A813-9412047F373D}" type="presParOf" srcId="{E0AAD0D9-5A55-4F47-823A-55E6944C207B}" destId="{B22CCCEC-04BE-44F7-B9B0-613F380C44FA}" srcOrd="6" destOrd="0" presId="urn:microsoft.com/office/officeart/2005/8/layout/cycle8"/>
    <dgm:cxn modelId="{E0022D68-79F9-4072-B623-B585DF577E92}" type="presParOf" srcId="{E0AAD0D9-5A55-4F47-823A-55E6944C207B}" destId="{616E270C-B9A4-492F-92B5-E0FA2A0590ED}" srcOrd="7" destOrd="0" presId="urn:microsoft.com/office/officeart/2005/8/layout/cycle8"/>
    <dgm:cxn modelId="{40338DD0-89D4-4F63-86C8-87BACE424CE3}" type="presParOf" srcId="{E0AAD0D9-5A55-4F47-823A-55E6944C207B}" destId="{9B96BA67-43A8-4826-9BA1-46E8C7BF74D0}" srcOrd="8" destOrd="0" presId="urn:microsoft.com/office/officeart/2005/8/layout/cycle8"/>
    <dgm:cxn modelId="{94EDC1B0-810A-422B-B129-3A8ACA1C95FB}" type="presParOf" srcId="{E0AAD0D9-5A55-4F47-823A-55E6944C207B}" destId="{E62DA272-6578-4130-AC09-05A9CDC64AA9}" srcOrd="9" destOrd="0" presId="urn:microsoft.com/office/officeart/2005/8/layout/cycle8"/>
    <dgm:cxn modelId="{2FC37BC3-BCD6-45F9-9190-C5168750D200}" type="presParOf" srcId="{E0AAD0D9-5A55-4F47-823A-55E6944C207B}" destId="{3177E496-9CA6-4DE9-BD03-EF90C9BBEF14}" srcOrd="10" destOrd="0" presId="urn:microsoft.com/office/officeart/2005/8/layout/cycle8"/>
    <dgm:cxn modelId="{6F95A655-4B5B-4896-AF57-4CF88C232BDD}" type="presParOf" srcId="{E0AAD0D9-5A55-4F47-823A-55E6944C207B}" destId="{05CE7F69-4031-49D3-BD4A-91FF36B3F206}" srcOrd="11" destOrd="0" presId="urn:microsoft.com/office/officeart/2005/8/layout/cycle8"/>
    <dgm:cxn modelId="{EB119D23-B3B3-4A29-9A93-46018BA6D121}" type="presParOf" srcId="{E0AAD0D9-5A55-4F47-823A-55E6944C207B}" destId="{A7247E12-9990-4780-9870-FD24BED9FDD6}" srcOrd="12" destOrd="0" presId="urn:microsoft.com/office/officeart/2005/8/layout/cycle8"/>
    <dgm:cxn modelId="{E23404A7-30BE-402C-A0FB-0B5100A553EB}" type="presParOf" srcId="{E0AAD0D9-5A55-4F47-823A-55E6944C207B}" destId="{21F7E97E-2CAE-4680-AC08-E244E1EA06CA}" srcOrd="13" destOrd="0" presId="urn:microsoft.com/office/officeart/2005/8/layout/cycle8"/>
    <dgm:cxn modelId="{A52AE0CA-60BA-4CEC-B2EC-9E4FC6D168F1}" type="presParOf" srcId="{E0AAD0D9-5A55-4F47-823A-55E6944C207B}" destId="{F3DDC407-A0AC-44E2-89A7-2B087D048E15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7633CD-8859-4756-952E-176E6C106D12}" type="doc">
      <dgm:prSet loTypeId="urn:microsoft.com/office/officeart/2005/8/layout/hList1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0079222-39A6-4C0B-9995-FE5E63B2050B}">
      <dgm:prSet phldrT="[Texto]" custT="1"/>
      <dgm:spPr/>
      <dgm:t>
        <a:bodyPr/>
        <a:lstStyle/>
        <a:p>
          <a:r>
            <a:rPr lang="pt-BR" sz="3600" dirty="0" smtClean="0">
              <a:latin typeface="Arial Black" panose="020B0A04020102020204" pitchFamily="34" charset="0"/>
            </a:rPr>
            <a:t>PAF</a:t>
          </a:r>
        </a:p>
        <a:p>
          <a:r>
            <a:rPr lang="pt-BR" sz="1400" dirty="0" smtClean="0">
              <a:latin typeface="+mn-lt"/>
            </a:rPr>
            <a:t>PLANO DE ACOMPANHAMENTO FAMILIAR</a:t>
          </a:r>
          <a:endParaRPr lang="pt-BR" sz="1400" dirty="0">
            <a:latin typeface="+mn-lt"/>
          </a:endParaRPr>
        </a:p>
      </dgm:t>
    </dgm:pt>
    <dgm:pt modelId="{F2C5A260-B4ED-4410-BD4E-84D61CEA46C1}" type="parTrans" cxnId="{7B69957C-6983-46CD-8D5A-68ADCB82F619}">
      <dgm:prSet/>
      <dgm:spPr/>
      <dgm:t>
        <a:bodyPr/>
        <a:lstStyle/>
        <a:p>
          <a:endParaRPr lang="pt-BR"/>
        </a:p>
      </dgm:t>
    </dgm:pt>
    <dgm:pt modelId="{B270266E-CF4C-4C55-8766-9430285A14B3}" type="sibTrans" cxnId="{7B69957C-6983-46CD-8D5A-68ADCB82F619}">
      <dgm:prSet/>
      <dgm:spPr/>
      <dgm:t>
        <a:bodyPr/>
        <a:lstStyle/>
        <a:p>
          <a:endParaRPr lang="pt-BR"/>
        </a:p>
      </dgm:t>
    </dgm:pt>
    <dgm:pt modelId="{1C07107B-90BF-497B-B4B4-CE1A89FB35D2}">
      <dgm:prSet phldrT="[Texto]"/>
      <dgm:spPr/>
      <dgm:t>
        <a:bodyPr/>
        <a:lstStyle/>
        <a:p>
          <a:r>
            <a:rPr lang="pt-BR" dirty="0" smtClean="0"/>
            <a:t>PAIF</a:t>
          </a:r>
          <a:endParaRPr lang="pt-BR" dirty="0"/>
        </a:p>
      </dgm:t>
    </dgm:pt>
    <dgm:pt modelId="{9C123BB8-CA45-4F3E-A96C-959638423797}" type="parTrans" cxnId="{387B089F-7454-4370-AE3D-E40113C97F98}">
      <dgm:prSet/>
      <dgm:spPr/>
      <dgm:t>
        <a:bodyPr/>
        <a:lstStyle/>
        <a:p>
          <a:endParaRPr lang="pt-BR"/>
        </a:p>
      </dgm:t>
    </dgm:pt>
    <dgm:pt modelId="{28C716A7-E9EC-40B7-B80E-14B8BA9F8EEE}" type="sibTrans" cxnId="{387B089F-7454-4370-AE3D-E40113C97F98}">
      <dgm:prSet/>
      <dgm:spPr/>
      <dgm:t>
        <a:bodyPr/>
        <a:lstStyle/>
        <a:p>
          <a:endParaRPr lang="pt-BR"/>
        </a:p>
      </dgm:t>
    </dgm:pt>
    <dgm:pt modelId="{4BC98D42-9C38-44A9-AD46-B37206B83F61}">
      <dgm:prSet phldrT="[Texto]"/>
      <dgm:spPr/>
      <dgm:t>
        <a:bodyPr/>
        <a:lstStyle/>
        <a:p>
          <a:r>
            <a:rPr lang="pt-BR" dirty="0" smtClean="0"/>
            <a:t>PAEFI</a:t>
          </a:r>
          <a:endParaRPr lang="pt-BR" dirty="0"/>
        </a:p>
      </dgm:t>
    </dgm:pt>
    <dgm:pt modelId="{60D167AE-1351-4F66-95DB-A52D4D1F1E89}" type="parTrans" cxnId="{C13828C8-8AB5-4863-AFF5-059781BF0AFA}">
      <dgm:prSet/>
      <dgm:spPr/>
      <dgm:t>
        <a:bodyPr/>
        <a:lstStyle/>
        <a:p>
          <a:endParaRPr lang="pt-BR"/>
        </a:p>
      </dgm:t>
    </dgm:pt>
    <dgm:pt modelId="{78968F44-B421-4D4B-9B28-E048B25E5404}" type="sibTrans" cxnId="{C13828C8-8AB5-4863-AFF5-059781BF0AFA}">
      <dgm:prSet/>
      <dgm:spPr/>
      <dgm:t>
        <a:bodyPr/>
        <a:lstStyle/>
        <a:p>
          <a:endParaRPr lang="pt-BR"/>
        </a:p>
      </dgm:t>
    </dgm:pt>
    <dgm:pt modelId="{0E37EA07-1CE0-4CF0-B280-358503CF81E0}">
      <dgm:prSet phldrT="[Texto]" custT="1"/>
      <dgm:spPr/>
      <dgm:t>
        <a:bodyPr/>
        <a:lstStyle/>
        <a:p>
          <a:r>
            <a:rPr lang="pt-BR" sz="3600" dirty="0" smtClean="0">
              <a:latin typeface="Arial Black" panose="020B0A04020102020204" pitchFamily="34" charset="0"/>
            </a:rPr>
            <a:t>PIA</a:t>
          </a:r>
        </a:p>
        <a:p>
          <a:r>
            <a:rPr lang="pt-BR" sz="1400" b="0" dirty="0" smtClean="0">
              <a:latin typeface="+mj-lt"/>
            </a:rPr>
            <a:t>PLANO INDIVIDUAL DE ATENDIMENTO</a:t>
          </a:r>
          <a:endParaRPr lang="pt-BR" sz="1400" b="0" dirty="0">
            <a:latin typeface="+mj-lt"/>
          </a:endParaRPr>
        </a:p>
      </dgm:t>
    </dgm:pt>
    <dgm:pt modelId="{DEDC907D-99C0-461D-BDF7-B31BD472E915}" type="parTrans" cxnId="{98FED2FB-F297-4C4F-822D-5DE6A521F417}">
      <dgm:prSet/>
      <dgm:spPr/>
      <dgm:t>
        <a:bodyPr/>
        <a:lstStyle/>
        <a:p>
          <a:endParaRPr lang="pt-BR"/>
        </a:p>
      </dgm:t>
    </dgm:pt>
    <dgm:pt modelId="{22E318C0-58FC-4807-B2A0-14B4519D588D}" type="sibTrans" cxnId="{98FED2FB-F297-4C4F-822D-5DE6A521F417}">
      <dgm:prSet/>
      <dgm:spPr/>
      <dgm:t>
        <a:bodyPr/>
        <a:lstStyle/>
        <a:p>
          <a:endParaRPr lang="pt-BR"/>
        </a:p>
      </dgm:t>
    </dgm:pt>
    <dgm:pt modelId="{5066B9D9-246D-43B2-AD86-DF9C0EEA86F1}">
      <dgm:prSet phldrT="[Texto]"/>
      <dgm:spPr/>
      <dgm:t>
        <a:bodyPr/>
        <a:lstStyle/>
        <a:p>
          <a:r>
            <a:rPr lang="pt-BR" dirty="0" smtClean="0"/>
            <a:t>MSE</a:t>
          </a:r>
          <a:endParaRPr lang="pt-BR" dirty="0"/>
        </a:p>
      </dgm:t>
    </dgm:pt>
    <dgm:pt modelId="{F223C1D3-F338-455C-9026-EA1B84E56971}" type="parTrans" cxnId="{534C7F9B-10F7-4F46-9A9E-6961D4C36111}">
      <dgm:prSet/>
      <dgm:spPr/>
      <dgm:t>
        <a:bodyPr/>
        <a:lstStyle/>
        <a:p>
          <a:endParaRPr lang="pt-BR"/>
        </a:p>
      </dgm:t>
    </dgm:pt>
    <dgm:pt modelId="{4EE464D1-0C21-48F0-AED9-816F50EAC597}" type="sibTrans" cxnId="{534C7F9B-10F7-4F46-9A9E-6961D4C36111}">
      <dgm:prSet/>
      <dgm:spPr/>
      <dgm:t>
        <a:bodyPr/>
        <a:lstStyle/>
        <a:p>
          <a:endParaRPr lang="pt-BR"/>
        </a:p>
      </dgm:t>
    </dgm:pt>
    <dgm:pt modelId="{D5C4E2E4-9071-4E54-9229-20B154119E77}">
      <dgm:prSet phldrT="[Texto]"/>
      <dgm:spPr/>
      <dgm:t>
        <a:bodyPr/>
        <a:lstStyle/>
        <a:p>
          <a:r>
            <a:rPr lang="pt-BR" dirty="0" smtClean="0"/>
            <a:t>ACOLHIMENTO</a:t>
          </a:r>
          <a:endParaRPr lang="pt-BR" dirty="0"/>
        </a:p>
      </dgm:t>
    </dgm:pt>
    <dgm:pt modelId="{6F4A9EF8-275F-49CF-B94F-03F13FF33189}" type="parTrans" cxnId="{161A70B9-C19D-493E-8576-3297C8B31E23}">
      <dgm:prSet/>
      <dgm:spPr/>
      <dgm:t>
        <a:bodyPr/>
        <a:lstStyle/>
        <a:p>
          <a:endParaRPr lang="pt-BR"/>
        </a:p>
      </dgm:t>
    </dgm:pt>
    <dgm:pt modelId="{11B7061C-64FD-48B1-B25F-BFC902ABFADD}" type="sibTrans" cxnId="{161A70B9-C19D-493E-8576-3297C8B31E23}">
      <dgm:prSet/>
      <dgm:spPr/>
      <dgm:t>
        <a:bodyPr/>
        <a:lstStyle/>
        <a:p>
          <a:endParaRPr lang="pt-BR"/>
        </a:p>
      </dgm:t>
    </dgm:pt>
    <dgm:pt modelId="{F4EA13BF-7124-4690-B293-ED9772071B8A}">
      <dgm:prSet phldrT="[Texto]" custT="1"/>
      <dgm:spPr/>
      <dgm:t>
        <a:bodyPr/>
        <a:lstStyle/>
        <a:p>
          <a:r>
            <a:rPr lang="pt-BR" sz="3600" dirty="0" smtClean="0">
              <a:latin typeface="Arial Black" panose="020B0A04020102020204" pitchFamily="34" charset="0"/>
            </a:rPr>
            <a:t>PDU</a:t>
          </a:r>
        </a:p>
        <a:p>
          <a:r>
            <a:rPr lang="pt-BR" sz="1400" b="0" dirty="0" smtClean="0">
              <a:latin typeface="+mj-lt"/>
            </a:rPr>
            <a:t>PLANO DE DESENVOLVIMENTO DO USUÁRIO</a:t>
          </a:r>
          <a:endParaRPr lang="pt-BR" sz="1400" b="0" dirty="0">
            <a:latin typeface="+mj-lt"/>
          </a:endParaRPr>
        </a:p>
      </dgm:t>
    </dgm:pt>
    <dgm:pt modelId="{EA06F16F-FDC4-4AB8-AE0A-D2AABB6F74CC}" type="parTrans" cxnId="{C79C7497-D32F-4CDB-A0B4-31FF053CAA6B}">
      <dgm:prSet/>
      <dgm:spPr/>
      <dgm:t>
        <a:bodyPr/>
        <a:lstStyle/>
        <a:p>
          <a:endParaRPr lang="pt-BR"/>
        </a:p>
      </dgm:t>
    </dgm:pt>
    <dgm:pt modelId="{15E83956-1F20-46C9-8B77-98E31676877A}" type="sibTrans" cxnId="{C79C7497-D32F-4CDB-A0B4-31FF053CAA6B}">
      <dgm:prSet/>
      <dgm:spPr/>
      <dgm:t>
        <a:bodyPr/>
        <a:lstStyle/>
        <a:p>
          <a:endParaRPr lang="pt-BR"/>
        </a:p>
      </dgm:t>
    </dgm:pt>
    <dgm:pt modelId="{D322FC92-24B4-4FF8-BE43-FD4A01C8D03D}">
      <dgm:prSet phldrT="[Texto]"/>
      <dgm:spPr/>
      <dgm:t>
        <a:bodyPr/>
        <a:lstStyle/>
        <a:p>
          <a:r>
            <a:rPr lang="pt-BR" dirty="0" smtClean="0"/>
            <a:t>PSB – Idosos e PCD</a:t>
          </a:r>
          <a:endParaRPr lang="pt-BR" dirty="0"/>
        </a:p>
      </dgm:t>
    </dgm:pt>
    <dgm:pt modelId="{DE3CCDCF-FC26-4DB5-96B4-7997C9A43C88}" type="parTrans" cxnId="{FF012EAA-F94B-42F3-9C80-B6F9FB426481}">
      <dgm:prSet/>
      <dgm:spPr/>
      <dgm:t>
        <a:bodyPr/>
        <a:lstStyle/>
        <a:p>
          <a:endParaRPr lang="pt-BR"/>
        </a:p>
      </dgm:t>
    </dgm:pt>
    <dgm:pt modelId="{22EA5E9C-271B-4F11-B1D5-9648AEEC909B}" type="sibTrans" cxnId="{FF012EAA-F94B-42F3-9C80-B6F9FB426481}">
      <dgm:prSet/>
      <dgm:spPr/>
      <dgm:t>
        <a:bodyPr/>
        <a:lstStyle/>
        <a:p>
          <a:endParaRPr lang="pt-BR"/>
        </a:p>
      </dgm:t>
    </dgm:pt>
    <dgm:pt modelId="{8ECB2FEE-4870-40F1-BFD7-0038AAF05186}">
      <dgm:prSet phldrT="[Texto]"/>
      <dgm:spPr/>
      <dgm:t>
        <a:bodyPr/>
        <a:lstStyle/>
        <a:p>
          <a:r>
            <a:rPr lang="pt-BR" dirty="0" smtClean="0"/>
            <a:t>PSE – Idoso e PCD</a:t>
          </a:r>
          <a:endParaRPr lang="pt-BR" dirty="0"/>
        </a:p>
      </dgm:t>
    </dgm:pt>
    <dgm:pt modelId="{74F4294A-F6CD-4259-A18A-79B24FA51685}" type="parTrans" cxnId="{E2903765-5D87-45EE-BFE8-C28E4539B997}">
      <dgm:prSet/>
      <dgm:spPr/>
      <dgm:t>
        <a:bodyPr/>
        <a:lstStyle/>
        <a:p>
          <a:endParaRPr lang="pt-BR"/>
        </a:p>
      </dgm:t>
    </dgm:pt>
    <dgm:pt modelId="{C22AFC09-357B-4292-A201-93154CDDA9FB}" type="sibTrans" cxnId="{E2903765-5D87-45EE-BFE8-C28E4539B997}">
      <dgm:prSet/>
      <dgm:spPr/>
      <dgm:t>
        <a:bodyPr/>
        <a:lstStyle/>
        <a:p>
          <a:endParaRPr lang="pt-BR"/>
        </a:p>
      </dgm:t>
    </dgm:pt>
    <dgm:pt modelId="{DBE650E3-BF2F-41F2-A64D-B8C57F476EE2}" type="pres">
      <dgm:prSet presAssocID="{D27633CD-8859-4756-952E-176E6C106D1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E5C8656-546A-49FE-9E99-709CFA5C1603}" type="pres">
      <dgm:prSet presAssocID="{B0079222-39A6-4C0B-9995-FE5E63B2050B}" presName="composite" presStyleCnt="0"/>
      <dgm:spPr/>
    </dgm:pt>
    <dgm:pt modelId="{0D7059E9-FC61-4472-BD8D-3F8BB7439964}" type="pres">
      <dgm:prSet presAssocID="{B0079222-39A6-4C0B-9995-FE5E63B2050B}" presName="parTx" presStyleLbl="alignNode1" presStyleIdx="0" presStyleCnt="3" custScaleY="182133" custLinFactNeighborX="1698" custLinFactNeighborY="-813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2DD6E19-C7E4-4C69-941F-132EDE6E67AF}" type="pres">
      <dgm:prSet presAssocID="{B0079222-39A6-4C0B-9995-FE5E63B2050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B3C28E2-5DBE-4819-AFE8-81E9997614BF}" type="pres">
      <dgm:prSet presAssocID="{B270266E-CF4C-4C55-8766-9430285A14B3}" presName="space" presStyleCnt="0"/>
      <dgm:spPr/>
    </dgm:pt>
    <dgm:pt modelId="{C513CA3B-0BC3-49D6-8D56-EE4EC12B4FB8}" type="pres">
      <dgm:prSet presAssocID="{0E37EA07-1CE0-4CF0-B280-358503CF81E0}" presName="composite" presStyleCnt="0"/>
      <dgm:spPr/>
    </dgm:pt>
    <dgm:pt modelId="{57CB6872-1824-47A8-B252-FA8934F7B2DD}" type="pres">
      <dgm:prSet presAssocID="{0E37EA07-1CE0-4CF0-B280-358503CF81E0}" presName="parTx" presStyleLbl="alignNode1" presStyleIdx="1" presStyleCnt="3" custScaleY="179054" custLinFactNeighborY="-844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A05700C-1A89-4E93-9A6C-9A181B692802}" type="pres">
      <dgm:prSet presAssocID="{0E37EA07-1CE0-4CF0-B280-358503CF81E0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009E89D-8847-40FA-9FEB-C3A97A120F00}" type="pres">
      <dgm:prSet presAssocID="{22E318C0-58FC-4807-B2A0-14B4519D588D}" presName="space" presStyleCnt="0"/>
      <dgm:spPr/>
    </dgm:pt>
    <dgm:pt modelId="{161777B3-3310-44AF-BA4E-0D74B0A8C44E}" type="pres">
      <dgm:prSet presAssocID="{F4EA13BF-7124-4690-B293-ED9772071B8A}" presName="composite" presStyleCnt="0"/>
      <dgm:spPr/>
    </dgm:pt>
    <dgm:pt modelId="{D84B8B27-8B3B-4719-BAD2-E3498E700BA1}" type="pres">
      <dgm:prSet presAssocID="{F4EA13BF-7124-4690-B293-ED9772071B8A}" presName="parTx" presStyleLbl="alignNode1" presStyleIdx="2" presStyleCnt="3" custScaleY="168393" custLinFactNeighborX="-5095" custLinFactNeighborY="-798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426DEDD-2161-4176-A310-3AD60BBB8B01}" type="pres">
      <dgm:prSet presAssocID="{F4EA13BF-7124-4690-B293-ED9772071B8A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2DEE488-2C11-4124-A7E9-5917773049FA}" type="presOf" srcId="{F4EA13BF-7124-4690-B293-ED9772071B8A}" destId="{D84B8B27-8B3B-4719-BAD2-E3498E700BA1}" srcOrd="0" destOrd="0" presId="urn:microsoft.com/office/officeart/2005/8/layout/hList1"/>
    <dgm:cxn modelId="{C13828C8-8AB5-4863-AFF5-059781BF0AFA}" srcId="{B0079222-39A6-4C0B-9995-FE5E63B2050B}" destId="{4BC98D42-9C38-44A9-AD46-B37206B83F61}" srcOrd="1" destOrd="0" parTransId="{60D167AE-1351-4F66-95DB-A52D4D1F1E89}" sibTransId="{78968F44-B421-4D4B-9B28-E048B25E5404}"/>
    <dgm:cxn modelId="{E2903765-5D87-45EE-BFE8-C28E4539B997}" srcId="{F4EA13BF-7124-4690-B293-ED9772071B8A}" destId="{8ECB2FEE-4870-40F1-BFD7-0038AAF05186}" srcOrd="1" destOrd="0" parTransId="{74F4294A-F6CD-4259-A18A-79B24FA51685}" sibTransId="{C22AFC09-357B-4292-A201-93154CDDA9FB}"/>
    <dgm:cxn modelId="{F7782017-2E71-4FB1-8354-176A34319C89}" type="presOf" srcId="{D322FC92-24B4-4FF8-BE43-FD4A01C8D03D}" destId="{B426DEDD-2161-4176-A310-3AD60BBB8B01}" srcOrd="0" destOrd="0" presId="urn:microsoft.com/office/officeart/2005/8/layout/hList1"/>
    <dgm:cxn modelId="{534C7F9B-10F7-4F46-9A9E-6961D4C36111}" srcId="{0E37EA07-1CE0-4CF0-B280-358503CF81E0}" destId="{5066B9D9-246D-43B2-AD86-DF9C0EEA86F1}" srcOrd="0" destOrd="0" parTransId="{F223C1D3-F338-455C-9026-EA1B84E56971}" sibTransId="{4EE464D1-0C21-48F0-AED9-816F50EAC597}"/>
    <dgm:cxn modelId="{387B089F-7454-4370-AE3D-E40113C97F98}" srcId="{B0079222-39A6-4C0B-9995-FE5E63B2050B}" destId="{1C07107B-90BF-497B-B4B4-CE1A89FB35D2}" srcOrd="0" destOrd="0" parTransId="{9C123BB8-CA45-4F3E-A96C-959638423797}" sibTransId="{28C716A7-E9EC-40B7-B80E-14B8BA9F8EEE}"/>
    <dgm:cxn modelId="{98FED2FB-F297-4C4F-822D-5DE6A521F417}" srcId="{D27633CD-8859-4756-952E-176E6C106D12}" destId="{0E37EA07-1CE0-4CF0-B280-358503CF81E0}" srcOrd="1" destOrd="0" parTransId="{DEDC907D-99C0-461D-BDF7-B31BD472E915}" sibTransId="{22E318C0-58FC-4807-B2A0-14B4519D588D}"/>
    <dgm:cxn modelId="{161A70B9-C19D-493E-8576-3297C8B31E23}" srcId="{0E37EA07-1CE0-4CF0-B280-358503CF81E0}" destId="{D5C4E2E4-9071-4E54-9229-20B154119E77}" srcOrd="1" destOrd="0" parTransId="{6F4A9EF8-275F-49CF-B94F-03F13FF33189}" sibTransId="{11B7061C-64FD-48B1-B25F-BFC902ABFADD}"/>
    <dgm:cxn modelId="{02AF077B-2D45-43E1-8751-ADA76FE71614}" type="presOf" srcId="{D27633CD-8859-4756-952E-176E6C106D12}" destId="{DBE650E3-BF2F-41F2-A64D-B8C57F476EE2}" srcOrd="0" destOrd="0" presId="urn:microsoft.com/office/officeart/2005/8/layout/hList1"/>
    <dgm:cxn modelId="{FF012EAA-F94B-42F3-9C80-B6F9FB426481}" srcId="{F4EA13BF-7124-4690-B293-ED9772071B8A}" destId="{D322FC92-24B4-4FF8-BE43-FD4A01C8D03D}" srcOrd="0" destOrd="0" parTransId="{DE3CCDCF-FC26-4DB5-96B4-7997C9A43C88}" sibTransId="{22EA5E9C-271B-4F11-B1D5-9648AEEC909B}"/>
    <dgm:cxn modelId="{CD641107-2D2D-4BA9-8534-61A51019498B}" type="presOf" srcId="{0E37EA07-1CE0-4CF0-B280-358503CF81E0}" destId="{57CB6872-1824-47A8-B252-FA8934F7B2DD}" srcOrd="0" destOrd="0" presId="urn:microsoft.com/office/officeart/2005/8/layout/hList1"/>
    <dgm:cxn modelId="{25EF86EB-C690-4467-835B-7A5525B77DE7}" type="presOf" srcId="{1C07107B-90BF-497B-B4B4-CE1A89FB35D2}" destId="{52DD6E19-C7E4-4C69-941F-132EDE6E67AF}" srcOrd="0" destOrd="0" presId="urn:microsoft.com/office/officeart/2005/8/layout/hList1"/>
    <dgm:cxn modelId="{C79C7497-D32F-4CDB-A0B4-31FF053CAA6B}" srcId="{D27633CD-8859-4756-952E-176E6C106D12}" destId="{F4EA13BF-7124-4690-B293-ED9772071B8A}" srcOrd="2" destOrd="0" parTransId="{EA06F16F-FDC4-4AB8-AE0A-D2AABB6F74CC}" sibTransId="{15E83956-1F20-46C9-8B77-98E31676877A}"/>
    <dgm:cxn modelId="{339D908A-3367-4B6C-998B-84FCACE39519}" type="presOf" srcId="{8ECB2FEE-4870-40F1-BFD7-0038AAF05186}" destId="{B426DEDD-2161-4176-A310-3AD60BBB8B01}" srcOrd="0" destOrd="1" presId="urn:microsoft.com/office/officeart/2005/8/layout/hList1"/>
    <dgm:cxn modelId="{27A932C2-480B-4F39-B3BD-9D1A190A73ED}" type="presOf" srcId="{4BC98D42-9C38-44A9-AD46-B37206B83F61}" destId="{52DD6E19-C7E4-4C69-941F-132EDE6E67AF}" srcOrd="0" destOrd="1" presId="urn:microsoft.com/office/officeart/2005/8/layout/hList1"/>
    <dgm:cxn modelId="{968ACC0F-19EE-426A-90C4-DF40645E388F}" type="presOf" srcId="{B0079222-39A6-4C0B-9995-FE5E63B2050B}" destId="{0D7059E9-FC61-4472-BD8D-3F8BB7439964}" srcOrd="0" destOrd="0" presId="urn:microsoft.com/office/officeart/2005/8/layout/hList1"/>
    <dgm:cxn modelId="{7B69957C-6983-46CD-8D5A-68ADCB82F619}" srcId="{D27633CD-8859-4756-952E-176E6C106D12}" destId="{B0079222-39A6-4C0B-9995-FE5E63B2050B}" srcOrd="0" destOrd="0" parTransId="{F2C5A260-B4ED-4410-BD4E-84D61CEA46C1}" sibTransId="{B270266E-CF4C-4C55-8766-9430285A14B3}"/>
    <dgm:cxn modelId="{1EA9997A-9761-4DBC-925A-F17445A1DE4F}" type="presOf" srcId="{D5C4E2E4-9071-4E54-9229-20B154119E77}" destId="{BA05700C-1A89-4E93-9A6C-9A181B692802}" srcOrd="0" destOrd="1" presId="urn:microsoft.com/office/officeart/2005/8/layout/hList1"/>
    <dgm:cxn modelId="{ECADCBB5-9E6E-4FED-8F84-7ADF486249E7}" type="presOf" srcId="{5066B9D9-246D-43B2-AD86-DF9C0EEA86F1}" destId="{BA05700C-1A89-4E93-9A6C-9A181B692802}" srcOrd="0" destOrd="0" presId="urn:microsoft.com/office/officeart/2005/8/layout/hList1"/>
    <dgm:cxn modelId="{766A2D3A-3BEB-4439-AC0D-ECF3FC386ABC}" type="presParOf" srcId="{DBE650E3-BF2F-41F2-A64D-B8C57F476EE2}" destId="{8E5C8656-546A-49FE-9E99-709CFA5C1603}" srcOrd="0" destOrd="0" presId="urn:microsoft.com/office/officeart/2005/8/layout/hList1"/>
    <dgm:cxn modelId="{451ABC79-07DE-45FA-91F5-3F9229E97901}" type="presParOf" srcId="{8E5C8656-546A-49FE-9E99-709CFA5C1603}" destId="{0D7059E9-FC61-4472-BD8D-3F8BB7439964}" srcOrd="0" destOrd="0" presId="urn:microsoft.com/office/officeart/2005/8/layout/hList1"/>
    <dgm:cxn modelId="{F348A685-B0D2-4252-82DD-8898FC2DE404}" type="presParOf" srcId="{8E5C8656-546A-49FE-9E99-709CFA5C1603}" destId="{52DD6E19-C7E4-4C69-941F-132EDE6E67AF}" srcOrd="1" destOrd="0" presId="urn:microsoft.com/office/officeart/2005/8/layout/hList1"/>
    <dgm:cxn modelId="{5B2AE6D3-7A74-400C-BBE9-BEDA9F9541EE}" type="presParOf" srcId="{DBE650E3-BF2F-41F2-A64D-B8C57F476EE2}" destId="{1B3C28E2-5DBE-4819-AFE8-81E9997614BF}" srcOrd="1" destOrd="0" presId="urn:microsoft.com/office/officeart/2005/8/layout/hList1"/>
    <dgm:cxn modelId="{0756CF40-E935-4C2B-920A-9EDFA5C9089A}" type="presParOf" srcId="{DBE650E3-BF2F-41F2-A64D-B8C57F476EE2}" destId="{C513CA3B-0BC3-49D6-8D56-EE4EC12B4FB8}" srcOrd="2" destOrd="0" presId="urn:microsoft.com/office/officeart/2005/8/layout/hList1"/>
    <dgm:cxn modelId="{21A88477-5A5E-4BDF-83AC-126BAF49FFB8}" type="presParOf" srcId="{C513CA3B-0BC3-49D6-8D56-EE4EC12B4FB8}" destId="{57CB6872-1824-47A8-B252-FA8934F7B2DD}" srcOrd="0" destOrd="0" presId="urn:microsoft.com/office/officeart/2005/8/layout/hList1"/>
    <dgm:cxn modelId="{2C8C4E04-20B3-4573-BE00-A3366102D411}" type="presParOf" srcId="{C513CA3B-0BC3-49D6-8D56-EE4EC12B4FB8}" destId="{BA05700C-1A89-4E93-9A6C-9A181B692802}" srcOrd="1" destOrd="0" presId="urn:microsoft.com/office/officeart/2005/8/layout/hList1"/>
    <dgm:cxn modelId="{C7DD02FD-9059-401C-BEB6-FC0A5E54B4DA}" type="presParOf" srcId="{DBE650E3-BF2F-41F2-A64D-B8C57F476EE2}" destId="{7009E89D-8847-40FA-9FEB-C3A97A120F00}" srcOrd="3" destOrd="0" presId="urn:microsoft.com/office/officeart/2005/8/layout/hList1"/>
    <dgm:cxn modelId="{1B4ECE59-DECA-413D-AB3D-F1969B069D45}" type="presParOf" srcId="{DBE650E3-BF2F-41F2-A64D-B8C57F476EE2}" destId="{161777B3-3310-44AF-BA4E-0D74B0A8C44E}" srcOrd="4" destOrd="0" presId="urn:microsoft.com/office/officeart/2005/8/layout/hList1"/>
    <dgm:cxn modelId="{A8D20069-2D32-4F62-911E-6AEA1F68B741}" type="presParOf" srcId="{161777B3-3310-44AF-BA4E-0D74B0A8C44E}" destId="{D84B8B27-8B3B-4719-BAD2-E3498E700BA1}" srcOrd="0" destOrd="0" presId="urn:microsoft.com/office/officeart/2005/8/layout/hList1"/>
    <dgm:cxn modelId="{8D709CDA-8AA6-497C-8BB5-A8934A2B9143}" type="presParOf" srcId="{161777B3-3310-44AF-BA4E-0D74B0A8C44E}" destId="{B426DEDD-2161-4176-A310-3AD60BBB8B0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7D020-797A-4009-8F71-A831BE3181C3}" type="datetimeFigureOut">
              <a:rPr lang="pt-BR" smtClean="0"/>
              <a:t>10/11/2020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8AC54-DBB7-4D39-8E85-C5958FF827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0855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532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930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249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47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670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209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550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242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586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274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612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77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704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623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861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8053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034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419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9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br/imgres?q=CREAS+TRABALHO+SOCIAL&amp;start=357&amp;hl=pt-BR&amp;sa=N&amp;tbo=d&amp;biw=1366&amp;bih=587&amp;tbm=isch&amp;tbnid=fFnKFw2VkXcrrM:&amp;imgrefurl=http://www.feac.org.br/site/documento_785_0__03-08-12capacitacao-creas-paefi.html&amp;docid=JdEEbTq65O7-6M&amp;imgurl=http://www.feac.org.br/img/Image/CREAS_julho2012.jpg&amp;w=349&amp;h=335&amp;ei=OV-tUIioNcTk0QGJoIDwDQ&amp;zoom=1&amp;iact=hc&amp;vpx=325&amp;vpy=48&amp;dur=15&amp;hovh=220&amp;hovw=229&amp;tx=95&amp;ty=78&amp;sig=106842395733290313537&amp;page=13&amp;tbnh=127&amp;tbnw=119&amp;ndsp=31&amp;ved=1t:429,r:17,s:357,i:261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505450" y="0"/>
            <a:ext cx="668655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pt-BR" sz="2800" b="1" dirty="0">
                <a:solidFill>
                  <a:schemeClr val="bg1"/>
                </a:solidFill>
                <a:latin typeface="Bahnschrift" panose="020B0502040204020203" pitchFamily="34" charset="0"/>
              </a:rPr>
              <a:t>Capacitação Continuada </a:t>
            </a:r>
          </a:p>
          <a:p>
            <a:pPr algn="ctr">
              <a:lnSpc>
                <a:spcPct val="150000"/>
              </a:lnSpc>
              <a:defRPr/>
            </a:pPr>
            <a:r>
              <a:rPr lang="pt-BR" sz="2800" b="1" dirty="0">
                <a:solidFill>
                  <a:schemeClr val="bg1"/>
                </a:solidFill>
                <a:latin typeface="Bahnschrift" panose="020B0502040204020203" pitchFamily="34" charset="0"/>
              </a:rPr>
              <a:t>para Implantação da </a:t>
            </a:r>
          </a:p>
          <a:p>
            <a:pPr algn="ctr">
              <a:lnSpc>
                <a:spcPct val="150000"/>
              </a:lnSpc>
              <a:defRPr/>
            </a:pPr>
            <a:r>
              <a:rPr lang="pt-BR" sz="2800" b="1" dirty="0">
                <a:solidFill>
                  <a:schemeClr val="bg1"/>
                </a:solidFill>
                <a:latin typeface="Bahnschrift" panose="020B0502040204020203" pitchFamily="34" charset="0"/>
              </a:rPr>
              <a:t>Lei da Escuta Especializada  nos Municípios da Região da   </a:t>
            </a:r>
            <a:r>
              <a:rPr lang="pt-BR" sz="2800" b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AMAUC</a:t>
            </a:r>
          </a:p>
          <a:p>
            <a:pPr algn="ctr">
              <a:lnSpc>
                <a:spcPct val="150000"/>
              </a:lnSpc>
              <a:defRPr/>
            </a:pPr>
            <a:endParaRPr lang="pt-BR" sz="28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pt-BR" sz="3200" b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4º MÓDULO</a:t>
            </a:r>
            <a:endParaRPr lang="pt-BR" sz="32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ctr">
              <a:defRPr/>
            </a:pPr>
            <a:r>
              <a:rPr lang="pt-BR" sz="2800" b="1" dirty="0">
                <a:solidFill>
                  <a:schemeClr val="bg1"/>
                </a:solidFill>
                <a:latin typeface="Bahnschrift" panose="020B0502040204020203" pitchFamily="34" charset="0"/>
              </a:rPr>
              <a:t>____________________________</a:t>
            </a:r>
            <a:endParaRPr lang="pt-BR" sz="2800" b="1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pt-BR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Iraci de Andrade</a:t>
            </a:r>
          </a:p>
          <a:p>
            <a:pPr algn="ctr">
              <a:defRPr/>
            </a:pPr>
            <a:r>
              <a:rPr lang="pt-BR" sz="20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Dra. em Serviço Social</a:t>
            </a:r>
            <a:endParaRPr lang="pt-BR" sz="2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SBP pela proteção integral da criança e do adolescente - SB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05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197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090202" y="706485"/>
            <a:ext cx="807954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 smtClean="0">
                <a:solidFill>
                  <a:schemeClr val="accent1">
                    <a:lumMod val="50000"/>
                  </a:schemeClr>
                </a:solidFill>
                <a:latin typeface="Wide Latin" panose="020A0A07050505020404" pitchFamily="18" charset="0"/>
              </a:rPr>
              <a:t>4º MÓDULO</a:t>
            </a:r>
            <a:br>
              <a:rPr lang="pt-BR" sz="2800" dirty="0" smtClean="0">
                <a:solidFill>
                  <a:schemeClr val="accent1">
                    <a:lumMod val="50000"/>
                  </a:schemeClr>
                </a:solidFill>
                <a:latin typeface="Wide Latin" panose="020A0A07050505020404" pitchFamily="18" charset="0"/>
              </a:rPr>
            </a:br>
            <a:r>
              <a:rPr lang="pt-BR" sz="2800" dirty="0" smtClean="0">
                <a:latin typeface="Arial Black" panose="020B0A04020102020204" pitchFamily="34" charset="0"/>
              </a:rPr>
              <a:t> </a:t>
            </a:r>
            <a:r>
              <a:rPr lang="pt-BR" sz="2400" dirty="0">
                <a:latin typeface="Arial Black" panose="020B0A04020102020204" pitchFamily="34" charset="0"/>
              </a:rPr>
              <a:t/>
            </a:r>
            <a:br>
              <a:rPr lang="pt-BR" sz="2400" dirty="0">
                <a:latin typeface="Arial Black" panose="020B0A04020102020204" pitchFamily="34" charset="0"/>
              </a:rPr>
            </a:br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Rede de Proteção Social do SUAS e a </a:t>
            </a:r>
            <a:r>
              <a:rPr lang="pt-BR" sz="28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centralidade do Serviço PAEFI </a:t>
            </a:r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pt-BR" sz="28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</a:br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no acompanhamento </a:t>
            </a:r>
            <a:endParaRPr lang="pt-BR" sz="28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2800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às </a:t>
            </a:r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vítimas de violência</a:t>
            </a:r>
            <a:br>
              <a:rPr lang="pt-BR" sz="2800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</a:br>
            <a:endParaRPr lang="pt-BR" sz="2800" dirty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88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631278" y="476249"/>
            <a:ext cx="9087729" cy="60198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CONTEÚDO </a:t>
            </a:r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PROGRAMÁTICO</a:t>
            </a:r>
          </a:p>
          <a:p>
            <a:pPr algn="ctr"/>
            <a:endParaRPr lang="pt-BR" sz="2000" b="1" dirty="0"/>
          </a:p>
          <a:p>
            <a:pPr algn="ctr"/>
            <a:endParaRPr lang="pt-BR" sz="2000" b="1" dirty="0" smtClean="0"/>
          </a:p>
          <a:p>
            <a:pPr algn="ctr"/>
            <a:endParaRPr lang="pt-BR" b="1" dirty="0" smtClean="0"/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>
                <a:latin typeface="Arial Rounded MT Bold" panose="020F0704030504030204" pitchFamily="34" charset="0"/>
              </a:rPr>
              <a:t>Diretrizes estruturantes da Rede SUAS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dirty="0">
              <a:latin typeface="Arial Rounded MT Bold" panose="020F070403050403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>
                <a:latin typeface="Arial Rounded MT Bold" panose="020F0704030504030204" pitchFamily="34" charset="0"/>
              </a:rPr>
              <a:t>A hierarquização das proteções de assistência social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dirty="0">
              <a:latin typeface="Arial Rounded MT Bold" panose="020F070403050403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>
                <a:latin typeface="Arial Rounded MT Bold" panose="020F0704030504030204" pitchFamily="34" charset="0"/>
              </a:rPr>
              <a:t>Proteção Social Especial de média complexidade nos pequenos municípios: como organizar o acompanhamento psicossocial às vítimas/testemunhas e suas famílias?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dirty="0">
              <a:latin typeface="Arial Rounded MT Bold" panose="020F07040305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>
                <a:latin typeface="Arial Rounded MT Bold" panose="020F0704030504030204" pitchFamily="34" charset="0"/>
              </a:rPr>
              <a:t>A instrumentalidade técnica da equipe da Proteção Social Especial no acompanhamento às vítimas de violência e suas famílias.</a:t>
            </a:r>
          </a:p>
          <a:p>
            <a:pPr algn="ctr"/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0696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de cantos arredondados 5"/>
          <p:cNvSpPr/>
          <p:nvPr/>
        </p:nvSpPr>
        <p:spPr>
          <a:xfrm>
            <a:off x="2151529" y="121023"/>
            <a:ext cx="8892710" cy="7404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2897000" y="121023"/>
            <a:ext cx="779005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r>
              <a:rPr lang="pt-B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CONTEXTUALIZAÇÃO  DA TEMÁTICA</a:t>
            </a:r>
            <a:endParaRPr lang="pt-BR" sz="2000" b="1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151528" y="1694328"/>
            <a:ext cx="904987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</a:rPr>
              <a:t>Decreto 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</a:rPr>
              <a:t>nº </a:t>
            </a:r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</a:rPr>
              <a:t>9.603/2018:</a:t>
            </a:r>
          </a:p>
          <a:p>
            <a:pPr algn="just">
              <a:lnSpc>
                <a:spcPct val="150000"/>
              </a:lnSpc>
            </a:pPr>
            <a:endParaRPr lang="pt-BR" sz="2800" dirty="0" smtClean="0"/>
          </a:p>
          <a:p>
            <a:pPr algn="just">
              <a:lnSpc>
                <a:spcPct val="150000"/>
              </a:lnSpc>
            </a:pPr>
            <a:r>
              <a:rPr lang="pt-BR" sz="2800" dirty="0" smtClean="0"/>
              <a:t>Art</a:t>
            </a:r>
            <a:r>
              <a:rPr lang="pt-BR" sz="2800" dirty="0"/>
              <a:t>. 12. O </a:t>
            </a:r>
            <a:r>
              <a:rPr lang="pt-BR" sz="2800" dirty="0" smtClean="0"/>
              <a:t>SUAS </a:t>
            </a:r>
            <a:r>
              <a:rPr lang="pt-BR" sz="2800" dirty="0"/>
              <a:t>disporá de serviços, programas, projetos e benefícios para </a:t>
            </a:r>
            <a:r>
              <a:rPr lang="pt-BR" sz="2800" b="1" dirty="0"/>
              <a:t>prevenção das situações de vulnerabilidades, riscos e violações de direitos de crianças e de adolescentes e de suas famílias no âmbito da proteção social básica e </a:t>
            </a:r>
            <a:r>
              <a:rPr lang="pt-BR" sz="2800" b="1" dirty="0" smtClean="0"/>
              <a:t>especial.</a:t>
            </a:r>
            <a:endParaRPr lang="pt-BR" sz="2800" dirty="0" smtClean="0"/>
          </a:p>
        </p:txBody>
      </p:sp>
    </p:spTree>
    <p:extLst>
      <p:ext uri="{BB962C8B-B14F-4D97-AF65-F5344CB8AC3E}">
        <p14:creationId xmlns:p14="http://schemas.microsoft.com/office/powerpoint/2010/main" val="158392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1653988" y="1308200"/>
            <a:ext cx="954741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/>
              <a:t>§ 1º </a:t>
            </a:r>
            <a:r>
              <a:rPr lang="pt-BR" sz="2000" b="1" dirty="0"/>
              <a:t>A proteção social básica deverá </a:t>
            </a:r>
            <a:r>
              <a:rPr lang="pt-BR" sz="2000" dirty="0"/>
              <a:t>fortalecer a capacidade protetiva das famílias e prevenir as situações de violência e de violação de direitos da criança e do adolescente, </a:t>
            </a:r>
            <a:r>
              <a:rPr lang="pt-BR" sz="2000" b="1" dirty="0"/>
              <a:t>além de direcioná-los à proteção social especial </a:t>
            </a:r>
            <a:r>
              <a:rPr lang="pt-BR" sz="2000" dirty="0"/>
              <a:t>para o atendimento especializado quando essas situações forem identificadas</a:t>
            </a:r>
            <a:r>
              <a:rPr lang="pt-BR" sz="2000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r>
              <a:rPr lang="pt-BR" sz="2000" dirty="0"/>
              <a:t>§ 2º </a:t>
            </a:r>
            <a:r>
              <a:rPr lang="pt-BR" sz="2000" b="1" dirty="0"/>
              <a:t>O acompanhamento especializado de crianças e adolescentes </a:t>
            </a:r>
            <a:r>
              <a:rPr lang="pt-BR" sz="2000" dirty="0"/>
              <a:t>em situação de violência e de suas famílias </a:t>
            </a:r>
            <a:r>
              <a:rPr lang="pt-BR" sz="2000" b="1" dirty="0"/>
              <a:t>será realizado preferencialmente no Centro de Referência Especializado de Assistência Social - </a:t>
            </a:r>
            <a:r>
              <a:rPr lang="pt-BR" sz="2000" b="1" dirty="0" smtClean="0"/>
              <a:t>CREAS</a:t>
            </a:r>
            <a:r>
              <a:rPr lang="pt-BR" sz="2000" dirty="0" smtClean="0"/>
              <a:t>, </a:t>
            </a:r>
            <a:r>
              <a:rPr lang="pt-BR" sz="2000" dirty="0"/>
              <a:t>por meio do </a:t>
            </a:r>
            <a:r>
              <a:rPr lang="pt-BR" sz="2000" b="1" dirty="0"/>
              <a:t>Serviço de Proteção e Atendimento Especializado a Famílias e Indivíduos</a:t>
            </a:r>
            <a:r>
              <a:rPr lang="pt-BR" sz="2000" dirty="0"/>
              <a:t>, em articulação com os demais serviços, programas e projetos do </a:t>
            </a:r>
            <a:r>
              <a:rPr lang="pt-BR" sz="2000" dirty="0" smtClean="0"/>
              <a:t>SUAS.</a:t>
            </a:r>
            <a:endParaRPr lang="pt-BR" sz="2000" dirty="0"/>
          </a:p>
        </p:txBody>
      </p:sp>
      <p:sp>
        <p:nvSpPr>
          <p:cNvPr id="2" name="Retângulo de cantos arredondados 1"/>
          <p:cNvSpPr/>
          <p:nvPr/>
        </p:nvSpPr>
        <p:spPr>
          <a:xfrm>
            <a:off x="2357438" y="185738"/>
            <a:ext cx="8158162" cy="800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3200" b="1" dirty="0">
                <a:solidFill>
                  <a:schemeClr val="bg1"/>
                </a:solidFill>
              </a:rPr>
              <a:t>Decreto nº </a:t>
            </a:r>
            <a:r>
              <a:rPr lang="pt-BR" sz="3200" b="1" dirty="0" smtClean="0">
                <a:solidFill>
                  <a:schemeClr val="bg1"/>
                </a:solidFill>
              </a:rPr>
              <a:t>9.603/2018</a:t>
            </a:r>
            <a:endParaRPr lang="pt-BR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41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1653988" y="1308200"/>
            <a:ext cx="95474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/>
              <a:t>§ 3º </a:t>
            </a:r>
            <a:r>
              <a:rPr lang="pt-BR" sz="2000" b="1" dirty="0"/>
              <a:t>Onde não houver </a:t>
            </a:r>
            <a:r>
              <a:rPr lang="pt-BR" sz="2000" b="1" dirty="0" smtClean="0"/>
              <a:t>CREAS</a:t>
            </a:r>
            <a:r>
              <a:rPr lang="pt-BR" sz="2000" dirty="0" smtClean="0"/>
              <a:t>, </a:t>
            </a:r>
            <a:r>
              <a:rPr lang="pt-BR" sz="2000" dirty="0"/>
              <a:t>a criança ou o </a:t>
            </a:r>
            <a:r>
              <a:rPr lang="pt-BR" sz="2000" dirty="0" smtClean="0"/>
              <a:t>adolescente </a:t>
            </a:r>
            <a:r>
              <a:rPr lang="pt-BR" sz="2000" b="1" dirty="0" smtClean="0"/>
              <a:t>será encaminhado ao profissional de referência da proteção social especial.</a:t>
            </a:r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r>
              <a:rPr lang="pt-BR" sz="2000" dirty="0"/>
              <a:t>§ 4º As crianças e os adolescentes vítimas ou testemunhas de violência e em situação de risco pessoal e social, cujas famílias ou cujos responsáveis se encontrem temporariamente impossibilitados de cumprir sua função de cuidado e proteção, </a:t>
            </a:r>
            <a:r>
              <a:rPr lang="pt-BR" sz="2000" b="1" dirty="0"/>
              <a:t>podem acessar os serviços de acolhimento de modo excepcional e provisó</a:t>
            </a:r>
            <a:r>
              <a:rPr lang="pt-BR" sz="2000" dirty="0"/>
              <a:t>rio, hipótese em que os profissionais deverão observar as normas e as orientações referentes aos processos de escuta qualificada quando se configurarem situações de violência.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2357438" y="185738"/>
            <a:ext cx="8158162" cy="800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3200" b="1" dirty="0">
                <a:solidFill>
                  <a:schemeClr val="bg1"/>
                </a:solidFill>
              </a:rPr>
              <a:t>Decreto nº </a:t>
            </a:r>
            <a:r>
              <a:rPr lang="pt-BR" sz="3200" b="1" dirty="0" smtClean="0">
                <a:solidFill>
                  <a:schemeClr val="bg1"/>
                </a:solidFill>
              </a:rPr>
              <a:t>9.603/2018</a:t>
            </a:r>
            <a:endParaRPr lang="pt-BR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3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io-quadro 1"/>
          <p:cNvSpPr/>
          <p:nvPr/>
        </p:nvSpPr>
        <p:spPr>
          <a:xfrm>
            <a:off x="2043954" y="806823"/>
            <a:ext cx="8243046" cy="5002305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>
              <a:lnSpc>
                <a:spcPct val="150000"/>
              </a:lnSpc>
            </a:pPr>
            <a:r>
              <a:rPr lang="pt-BR" sz="28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DIRETRIZES ESTRUTURANTES </a:t>
            </a:r>
          </a:p>
          <a:p>
            <a:pPr lvl="0" algn="r">
              <a:lnSpc>
                <a:spcPct val="150000"/>
              </a:lnSpc>
            </a:pPr>
            <a:r>
              <a:rPr lang="pt-BR" sz="2800" b="1" dirty="0" smtClean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</a:rPr>
              <a:t>DA REDE SUAS</a:t>
            </a:r>
            <a:endParaRPr lang="pt-BR" sz="28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83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012577" y="1344707"/>
            <a:ext cx="84626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PNAS/2004 </a:t>
            </a: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</a:rPr>
              <a:t>reorganiza projetos, programas, serviços e benefícios de assistência social</a:t>
            </a:r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</a:rPr>
              <a:t>, consolidando no país, o Sistema Único de Assistência Social – SUAS</a:t>
            </a: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</a:rPr>
              <a:t>, com estrutura descentralizada, participativa e articulada com as políticas públicas setoriais. Nesse sentido, </a:t>
            </a:r>
            <a:r>
              <a:rPr lang="pt-BR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demarca as particularidades e especificidades, campo de ação, objetivos, usuários e formas de operacionalização da Assistência Social, como política pública de proteção </a:t>
            </a:r>
            <a:r>
              <a:rPr lang="pt-BR" sz="2400" b="1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social.</a:t>
            </a:r>
            <a:endParaRPr lang="pt-BR" sz="24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91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178424" y="1532966"/>
            <a:ext cx="90498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latin typeface="Cambria" panose="02040503050406030204" pitchFamily="18" charset="0"/>
                <a:ea typeface="Cambria" panose="02040503050406030204" pitchFamily="18" charset="0"/>
              </a:rPr>
              <a:t>Com base na PNAS, foi aprovada, 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 2005, a Norma Operacional Básica do Sistema Único de Assistência Social (NOB/SUAS)</a:t>
            </a:r>
            <a:r>
              <a:rPr lang="pt-BR" sz="2800" dirty="0">
                <a:latin typeface="Cambria" panose="02040503050406030204" pitchFamily="18" charset="0"/>
                <a:ea typeface="Cambria" panose="02040503050406030204" pitchFamily="18" charset="0"/>
              </a:rPr>
              <a:t>, que regulou a organização em âmbito nacional do Sistema Único de Assistência Social (SUAS</a:t>
            </a:r>
          </a:p>
        </p:txBody>
      </p:sp>
    </p:spTree>
    <p:extLst>
      <p:ext uri="{BB962C8B-B14F-4D97-AF65-F5344CB8AC3E}">
        <p14:creationId xmlns:p14="http://schemas.microsoft.com/office/powerpoint/2010/main" val="214200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017059" y="1196789"/>
            <a:ext cx="896918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 2011, a Lei nº 12.435, de 6 de julho de 2011 (Lei do SUAS), </a:t>
            </a: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</a:rPr>
              <a:t>assegurou-se definitivamente, no país, a institucionalidade do SUAS, garantindo avanços significativos, dentre os quais pode-se destacar o </a:t>
            </a:r>
            <a:r>
              <a:rPr lang="pt-BR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cofinanciamento</a:t>
            </a: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</a:rPr>
              <a:t> federal operacionalizado por meio de transferência automática e o aprimoramento da gestão, serviços, programas e projetos de assistência social. </a:t>
            </a:r>
          </a:p>
        </p:txBody>
      </p:sp>
    </p:spTree>
    <p:extLst>
      <p:ext uri="{BB962C8B-B14F-4D97-AF65-F5344CB8AC3E}">
        <p14:creationId xmlns:p14="http://schemas.microsoft.com/office/powerpoint/2010/main" val="200267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15353" y="322729"/>
            <a:ext cx="9843247" cy="8606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latin typeface="Arial Narrow" panose="020B0606020202030204" pitchFamily="34" charset="0"/>
              </a:rPr>
              <a:t>TERRITÓRIO, VULNERABILIDADE SOCIAL E RISCO PESSOAL E SOCIAL</a:t>
            </a:r>
            <a:endParaRPr lang="pt-BR" sz="2400" b="1" dirty="0">
              <a:latin typeface="Arial Narrow" panose="020B0606020202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815353" y="1721224"/>
            <a:ext cx="984324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As categorias território, vulnerabilidade social e risco social 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são fundamentais para compreender os elementos diretamente relacionados às </a:t>
            </a:r>
            <a:r>
              <a:rPr lang="pt-BR" sz="2000" b="1" u="sng" dirty="0">
                <a:latin typeface="Cambria" panose="02040503050406030204" pitchFamily="18" charset="0"/>
                <a:ea typeface="Cambria" panose="02040503050406030204" pitchFamily="18" charset="0"/>
              </a:rPr>
              <a:t>competências da assistência social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 e a organização do SUAS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pt-BR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Tais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categorias devem ser compreendidas 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a partir de uma abordagem multidimensional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que propicia a análise das 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relações entre as </a:t>
            </a:r>
            <a:r>
              <a:rPr lang="pt-BR" sz="2000" b="1" u="sng" dirty="0">
                <a:latin typeface="Cambria" panose="02040503050406030204" pitchFamily="18" charset="0"/>
                <a:ea typeface="Cambria" panose="02040503050406030204" pitchFamily="18" charset="0"/>
              </a:rPr>
              <a:t>necessidades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 e demandas de proteção social em um determinado território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 e as </a:t>
            </a:r>
            <a:r>
              <a:rPr lang="pt-BR" sz="2000" b="1" u="sng" dirty="0">
                <a:latin typeface="Cambria" panose="02040503050406030204" pitchFamily="18" charset="0"/>
                <a:ea typeface="Cambria" panose="02040503050406030204" pitchFamily="18" charset="0"/>
              </a:rPr>
              <a:t>possibilidades de respostas da política de assistência social, em termos de oferta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de serviços, programas e benefícios à população.</a:t>
            </a:r>
          </a:p>
        </p:txBody>
      </p:sp>
    </p:spTree>
    <p:extLst>
      <p:ext uri="{BB962C8B-B14F-4D97-AF65-F5344CB8AC3E}">
        <p14:creationId xmlns:p14="http://schemas.microsoft.com/office/powerpoint/2010/main" val="51805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922929" y="1385048"/>
            <a:ext cx="925157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A vulnerabilidade social 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materializa-se nas situações que desencadeiam ou podem desencadear processos de exclusão social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de famílias e indivíduos que vivenciem contexto </a:t>
            </a: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de: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pobreza, privação (ausência de renda, precário ou nulo acesso a serviços públicos</a:t>
            </a: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),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fragilização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de vínculos afetivos, relacionais e de pertencimento social, </a:t>
            </a:r>
            <a:endParaRPr lang="pt-BR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discriminações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etárias, étnicas, de </a:t>
            </a: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gênero,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deficiência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, dentre outras (PNAS/2004).</a:t>
            </a:r>
          </a:p>
        </p:txBody>
      </p:sp>
      <p:sp>
        <p:nvSpPr>
          <p:cNvPr id="3" name="Retângulo 2"/>
          <p:cNvSpPr/>
          <p:nvPr/>
        </p:nvSpPr>
        <p:spPr>
          <a:xfrm>
            <a:off x="3106271" y="174811"/>
            <a:ext cx="6333564" cy="8606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latin typeface="Arial Narrow" panose="020B0606020202030204" pitchFamily="34" charset="0"/>
              </a:rPr>
              <a:t>VULNERABILIDADE SOCIAL </a:t>
            </a:r>
            <a:endParaRPr lang="pt-BR" sz="2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26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455894" y="215153"/>
            <a:ext cx="6548718" cy="8606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latin typeface="Arial Narrow" panose="020B0606020202030204" pitchFamily="34" charset="0"/>
              </a:rPr>
              <a:t>RISCO PESSOAL E SOCIAL</a:t>
            </a:r>
            <a:endParaRPr lang="pt-BR" sz="2400" b="1" dirty="0">
              <a:latin typeface="Arial Narrow" panose="020B0606020202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963271" y="1627094"/>
            <a:ext cx="968188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O conceito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de risco social, por sua vez, relaciona-se com a 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probabilidade de um evento acontecer no percurso de vida de um indivíduo e/ou </a:t>
            </a:r>
            <a:r>
              <a:rPr lang="pt-BR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grupo.</a:t>
            </a: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Contudo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, as situações de 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vulnerabilidades sociais podem culminar em riscos pessoais e sociais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, devido às dificuldades de reunir condições para preveni-los ou enfrentá-los, assim, “as </a:t>
            </a: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sequelas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podem ser mais ampliadas para uns do que para outros” (SPOSATI, 2001).</a:t>
            </a:r>
          </a:p>
        </p:txBody>
      </p:sp>
    </p:spTree>
    <p:extLst>
      <p:ext uri="{BB962C8B-B14F-4D97-AF65-F5344CB8AC3E}">
        <p14:creationId xmlns:p14="http://schemas.microsoft.com/office/powerpoint/2010/main" val="77345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043953" y="578224"/>
            <a:ext cx="8767481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Com base na PNAS (2004), </a:t>
            </a:r>
            <a:r>
              <a:rPr lang="pt-BR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as 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situações de </a:t>
            </a: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risco pessoal e social, por violação de direitos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, se expressam na iminência ou ocorrência de eventos como: </a:t>
            </a:r>
            <a:endParaRPr lang="pt-BR" sz="20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50000"/>
              </a:lnSpc>
            </a:pPr>
            <a:endParaRPr lang="pt-BR" sz="105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>
                <a:latin typeface="Cambria" panose="02040503050406030204" pitchFamily="18" charset="0"/>
                <a:ea typeface="Cambria" panose="02040503050406030204" pitchFamily="18" charset="0"/>
              </a:rPr>
              <a:t>violência 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intrafamiliar física e psicológica, </a:t>
            </a:r>
            <a:endParaRPr lang="pt-BR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>
                <a:latin typeface="Cambria" panose="02040503050406030204" pitchFamily="18" charset="0"/>
                <a:ea typeface="Cambria" panose="02040503050406030204" pitchFamily="18" charset="0"/>
              </a:rPr>
              <a:t>abandono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endParaRPr lang="pt-BR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>
                <a:latin typeface="Cambria" panose="02040503050406030204" pitchFamily="18" charset="0"/>
                <a:ea typeface="Cambria" panose="02040503050406030204" pitchFamily="18" charset="0"/>
              </a:rPr>
              <a:t>negligência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endParaRPr lang="pt-BR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>
                <a:latin typeface="Cambria" panose="02040503050406030204" pitchFamily="18" charset="0"/>
                <a:ea typeface="Cambria" panose="02040503050406030204" pitchFamily="18" charset="0"/>
              </a:rPr>
              <a:t>abuso 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e exploração sexual, </a:t>
            </a:r>
            <a:endParaRPr lang="pt-BR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>
                <a:latin typeface="Cambria" panose="02040503050406030204" pitchFamily="18" charset="0"/>
                <a:ea typeface="Cambria" panose="02040503050406030204" pitchFamily="18" charset="0"/>
              </a:rPr>
              <a:t>situação 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de rua, </a:t>
            </a:r>
            <a:endParaRPr lang="pt-BR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>
                <a:latin typeface="Cambria" panose="02040503050406030204" pitchFamily="18" charset="0"/>
                <a:ea typeface="Cambria" panose="02040503050406030204" pitchFamily="18" charset="0"/>
              </a:rPr>
              <a:t>ato 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infracional, </a:t>
            </a:r>
            <a:endParaRPr lang="pt-BR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>
                <a:latin typeface="Cambria" panose="02040503050406030204" pitchFamily="18" charset="0"/>
                <a:ea typeface="Cambria" panose="02040503050406030204" pitchFamily="18" charset="0"/>
              </a:rPr>
              <a:t>trabalho 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infantil, </a:t>
            </a:r>
            <a:endParaRPr lang="pt-BR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>
                <a:latin typeface="Cambria" panose="02040503050406030204" pitchFamily="18" charset="0"/>
                <a:ea typeface="Cambria" panose="02040503050406030204" pitchFamily="18" charset="0"/>
              </a:rPr>
              <a:t>afastamento 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do convívio familiar e comunitário, </a:t>
            </a:r>
            <a:endParaRPr lang="pt-BR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>
                <a:latin typeface="Cambria" panose="02040503050406030204" pitchFamily="18" charset="0"/>
                <a:ea typeface="Cambria" panose="02040503050406030204" pitchFamily="18" charset="0"/>
              </a:rPr>
              <a:t>idosos 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em situação de dependência e </a:t>
            </a:r>
            <a:endParaRPr lang="pt-BR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>
                <a:latin typeface="Cambria" panose="02040503050406030204" pitchFamily="18" charset="0"/>
                <a:ea typeface="Cambria" panose="02040503050406030204" pitchFamily="18" charset="0"/>
              </a:rPr>
              <a:t>pessoas 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com deficiência com agravos decorrente de isolamento social, dentre outros. </a:t>
            </a:r>
          </a:p>
        </p:txBody>
      </p:sp>
    </p:spTree>
    <p:extLst>
      <p:ext uri="{BB962C8B-B14F-4D97-AF65-F5344CB8AC3E}">
        <p14:creationId xmlns:p14="http://schemas.microsoft.com/office/powerpoint/2010/main" val="41639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uxograma: Processo alternativo 1"/>
          <p:cNvSpPr/>
          <p:nvPr/>
        </p:nvSpPr>
        <p:spPr>
          <a:xfrm>
            <a:off x="1990166" y="1775012"/>
            <a:ext cx="9426388" cy="396688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É importante ressaltar que o </a:t>
            </a:r>
            <a:r>
              <a:rPr lang="pt-BR" sz="2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enfrentamento das situações de risco pessoal e social, por violação de direitos, não compete unicamente à política de assistência social</a:t>
            </a:r>
            <a:r>
              <a:rPr lang="pt-BR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pelo contrário, </a:t>
            </a:r>
            <a:r>
              <a:rPr lang="pt-BR" sz="2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sua complexidade exige a articulação e o desenvolvimento de ações complementares com outras políticas sociais </a:t>
            </a:r>
            <a:r>
              <a:rPr lang="pt-BR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 órgãos de defesa de direitos, </a:t>
            </a:r>
            <a:r>
              <a:rPr lang="pt-BR" sz="2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para proporcionar proteção integral às famílias e aos indivíduos</a:t>
            </a:r>
            <a:r>
              <a:rPr lang="pt-BR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600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976718" y="1277471"/>
            <a:ext cx="9170894" cy="3728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Tanto o conceito de vulnerabilidade social quanto o de risco pessoal e social, por violação de direitos, 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devem ser compreendidos em um contexto </a:t>
            </a:r>
            <a:r>
              <a:rPr lang="pt-BR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sócio-histórico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, econômico, político e cultural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composto por diversidades e desigualdades que têm marcado a sociedade brasileira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pt-BR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É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nesse contexto </a:t>
            </a:r>
            <a:r>
              <a:rPr lang="pt-B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muldimensional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 que </a:t>
            </a:r>
            <a:r>
              <a:rPr lang="pt-BR" sz="2000" b="1" dirty="0">
                <a:latin typeface="Cambria" panose="02040503050406030204" pitchFamily="18" charset="0"/>
                <a:ea typeface="Cambria" panose="02040503050406030204" pitchFamily="18" charset="0"/>
              </a:rPr>
              <a:t>diversos fatores interagem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, provocando situações de risco pessoal e social, por violações de direitos, que incidem sobre a vida de indivíduos, famílias e comunidades.</a:t>
            </a:r>
          </a:p>
        </p:txBody>
      </p:sp>
    </p:spTree>
    <p:extLst>
      <p:ext uri="{BB962C8B-B14F-4D97-AF65-F5344CB8AC3E}">
        <p14:creationId xmlns:p14="http://schemas.microsoft.com/office/powerpoint/2010/main" val="361823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de cantos arredondados 1"/>
          <p:cNvSpPr/>
          <p:nvPr/>
        </p:nvSpPr>
        <p:spPr>
          <a:xfrm>
            <a:off x="2047313" y="833718"/>
            <a:ext cx="8895230" cy="498885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2877670" y="1492623"/>
            <a:ext cx="723451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latin typeface="Cambria" panose="02040503050406030204" pitchFamily="18" charset="0"/>
                <a:ea typeface="Cambria" panose="02040503050406030204" pitchFamily="18" charset="0"/>
              </a:rPr>
              <a:t>Assim, as vulnerabilidades sociais e riscos sociais e pessoais, por violação de direitos se expressam e têm significados variados, de </a:t>
            </a:r>
            <a:r>
              <a:rPr lang="pt-BR" sz="2800" b="1" dirty="0">
                <a:latin typeface="Cambria" panose="02040503050406030204" pitchFamily="18" charset="0"/>
                <a:ea typeface="Cambria" panose="02040503050406030204" pitchFamily="18" charset="0"/>
              </a:rPr>
              <a:t>acordo com as características de cada território.</a:t>
            </a:r>
          </a:p>
        </p:txBody>
      </p:sp>
    </p:spTree>
    <p:extLst>
      <p:ext uri="{BB962C8B-B14F-4D97-AF65-F5344CB8AC3E}">
        <p14:creationId xmlns:p14="http://schemas.microsoft.com/office/powerpoint/2010/main" val="136415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2541494" y="174812"/>
            <a:ext cx="8928847" cy="11698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3052482" y="390427"/>
            <a:ext cx="78261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AS PROTEÇÕES SOCIAIS AFIANÇADAS PELA ASSISTÊNCIA SOCIAL</a:t>
            </a:r>
            <a:endParaRPr lang="pt-BR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017059" y="2017059"/>
            <a:ext cx="945328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A proteção social, conforme destaca Sposati (2004), </a:t>
            </a:r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“se fundamenta na expansão de um padrão societário de civilidade que afiança um padrão básico de vida e respostas dignas a determinadas necessidades sociais” (p.43). </a:t>
            </a:r>
            <a:endParaRPr lang="pt-BR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50000"/>
              </a:lnSpc>
            </a:pPr>
            <a:endParaRPr lang="pt-B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dirty="0" smtClean="0">
                <a:latin typeface="Cambria" panose="02040503050406030204" pitchFamily="18" charset="0"/>
                <a:ea typeface="Cambria" panose="02040503050406030204" pitchFamily="18" charset="0"/>
              </a:rPr>
              <a:t>Nessa 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direção, </a:t>
            </a:r>
            <a:r>
              <a:rPr lang="pt-BR" dirty="0" smtClean="0">
                <a:latin typeface="Cambria" panose="02040503050406030204" pitchFamily="18" charset="0"/>
                <a:ea typeface="Cambria" panose="02040503050406030204" pitchFamily="18" charset="0"/>
              </a:rPr>
              <a:t>as 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</a:rPr>
              <a:t>ações de proteção social no âmbito da política de Assistência Social, dentre outros aspectos, visam a: </a:t>
            </a:r>
            <a:endParaRPr lang="pt-BR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50000"/>
              </a:lnSpc>
            </a:pPr>
            <a:endParaRPr lang="pt-B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[...] </a:t>
            </a:r>
            <a:r>
              <a:rPr lang="pt-BR" b="1" dirty="0">
                <a:latin typeface="Cambria" panose="02040503050406030204" pitchFamily="18" charset="0"/>
                <a:ea typeface="Cambria" panose="02040503050406030204" pitchFamily="18" charset="0"/>
              </a:rPr>
              <a:t>aquisições materiais, socioeducativas ao cidadão e cidadã e suas famílias para suprir suas necessidades de reprodução social e individual e familiar; desenvolver capacidades e talentos para a convivência social, protagonismo e autonomia. (NOB/SUAS 2005: 89)</a:t>
            </a:r>
          </a:p>
        </p:txBody>
      </p:sp>
    </p:spTree>
    <p:extLst>
      <p:ext uri="{BB962C8B-B14F-4D97-AF65-F5344CB8AC3E}">
        <p14:creationId xmlns:p14="http://schemas.microsoft.com/office/powerpoint/2010/main" val="211642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299447" y="2151529"/>
            <a:ext cx="907676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segurança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de sobrevivência ou de rendimento e autonomia, </a:t>
            </a:r>
            <a:endParaRPr lang="pt-BR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segurança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de convívio ou vivência familiar; </a:t>
            </a:r>
            <a:endParaRPr lang="pt-BR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segurança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de acolhida. </a:t>
            </a:r>
            <a:endParaRPr lang="pt-BR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50000"/>
              </a:lnSpc>
            </a:pPr>
            <a:endParaRPr lang="pt-B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Tais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seguranças visam, principalmente, ao fortalecimento de vínculos, à </a:t>
            </a:r>
            <a:r>
              <a:rPr lang="pt-B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auto-estima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</a:rPr>
              <a:t>, à autonomia, ao protagonismo, à participação e à capacidade de proteção das famílias, indivíduos e comunidades.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2541494" y="174812"/>
            <a:ext cx="8928847" cy="11698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latin typeface="Arial Narrow" panose="020B0606020202030204" pitchFamily="34" charset="0"/>
              </a:rPr>
              <a:t>SEGURANÇAS SOCIOASSISTENCIAIS</a:t>
            </a:r>
            <a:endParaRPr lang="pt-BR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06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io-quadro 1"/>
          <p:cNvSpPr/>
          <p:nvPr/>
        </p:nvSpPr>
        <p:spPr>
          <a:xfrm>
            <a:off x="2043954" y="806823"/>
            <a:ext cx="8243046" cy="5002305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pt-BR" sz="4800" b="1" dirty="0">
                <a:solidFill>
                  <a:schemeClr val="bg2">
                    <a:lumMod val="10000"/>
                  </a:schemeClr>
                </a:solidFill>
                <a:latin typeface="Arial Narrow" panose="020B0606020202030204" pitchFamily="34" charset="0"/>
              </a:rPr>
              <a:t>NÍVEIS DE PROTEÇÃO </a:t>
            </a:r>
            <a:endParaRPr lang="pt-BR" sz="4800" b="1" dirty="0" smtClean="0">
              <a:solidFill>
                <a:schemeClr val="bg2">
                  <a:lumMod val="10000"/>
                </a:schemeClr>
              </a:solidFill>
              <a:latin typeface="Arial Narrow" panose="020B0606020202030204" pitchFamily="34" charset="0"/>
            </a:endParaRPr>
          </a:p>
          <a:p>
            <a:pPr lvl="0" algn="r"/>
            <a:r>
              <a:rPr lang="pt-BR" sz="4800" b="1" dirty="0" smtClean="0">
                <a:solidFill>
                  <a:schemeClr val="bg2">
                    <a:lumMod val="10000"/>
                  </a:schemeClr>
                </a:solidFill>
                <a:latin typeface="Arial Narrow" panose="020B0606020202030204" pitchFamily="34" charset="0"/>
              </a:rPr>
              <a:t>DO </a:t>
            </a:r>
            <a:r>
              <a:rPr lang="pt-BR" sz="48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SUAS</a:t>
            </a:r>
            <a:endParaRPr lang="pt-BR" sz="48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88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de cantos arredondados 1"/>
          <p:cNvSpPr/>
          <p:nvPr/>
        </p:nvSpPr>
        <p:spPr>
          <a:xfrm>
            <a:off x="2178424" y="1237129"/>
            <a:ext cx="8646458" cy="3657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sz="2400" b="1" dirty="0"/>
              <a:t>Considerando os níveis de agravamento, a natureza e a especificidade do trabalho social ofertado, a atenção na PSE organiza-se sob dois níveis de complexidade: </a:t>
            </a:r>
            <a:endParaRPr lang="pt-BR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400" b="1" dirty="0" smtClean="0">
                <a:solidFill>
                  <a:schemeClr val="accent1">
                    <a:lumMod val="50000"/>
                  </a:schemeClr>
                </a:solidFill>
              </a:rPr>
              <a:t>Proteção </a:t>
            </a: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</a:rPr>
              <a:t>Social Especial de Média Complexidade (PSE/MC) </a:t>
            </a:r>
            <a:endParaRPr lang="pt-BR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400" b="1" dirty="0" smtClean="0">
                <a:solidFill>
                  <a:schemeClr val="accent1">
                    <a:lumMod val="50000"/>
                  </a:schemeClr>
                </a:solidFill>
              </a:rPr>
              <a:t>Proteção </a:t>
            </a: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</a:rPr>
              <a:t>Social Especial de Alta Complexidade.</a:t>
            </a:r>
          </a:p>
        </p:txBody>
      </p:sp>
    </p:spTree>
    <p:extLst>
      <p:ext uri="{BB962C8B-B14F-4D97-AF65-F5344CB8AC3E}">
        <p14:creationId xmlns:p14="http://schemas.microsoft.com/office/powerpoint/2010/main" val="7610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tse4.mm.bing.net/th?id=OIP.6OTDPI3_oDekU0oRUxo7jQDSEs&amp;pid=15.1&amp;P=0&amp;w=300&amp;h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728" y="0"/>
            <a:ext cx="407445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082847063"/>
              </p:ext>
            </p:extLst>
          </p:nvPr>
        </p:nvGraphicFramePr>
        <p:xfrm>
          <a:off x="4370294" y="672353"/>
          <a:ext cx="7328646" cy="5916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325753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043953" y="1438835"/>
            <a:ext cx="906331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2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Proteção Social Básica </a:t>
            </a: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</a:rPr>
              <a:t>oferta um conjunto de serviços, programas e projetos e benefícios da Assistência Social que </a:t>
            </a:r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</a:rPr>
              <a:t>visa prevenir situações de </a:t>
            </a: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</a:rPr>
              <a:t>vulnerabilidades e riscos pessoais e sociais, por violação de direitos, </a:t>
            </a:r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</a:rPr>
              <a:t>por meio do desenvolvimento de </a:t>
            </a: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</a:rPr>
              <a:t>potencialidades e aquisições e do fortalecimento de vínculos familiares e comunitários.</a:t>
            </a:r>
          </a:p>
        </p:txBody>
      </p:sp>
    </p:spTree>
    <p:extLst>
      <p:ext uri="{BB962C8B-B14F-4D97-AF65-F5344CB8AC3E}">
        <p14:creationId xmlns:p14="http://schemas.microsoft.com/office/powerpoint/2010/main" val="120023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6"/>
          <p:cNvSpPr txBox="1">
            <a:spLocks noChangeArrowheads="1"/>
          </p:cNvSpPr>
          <p:nvPr/>
        </p:nvSpPr>
        <p:spPr bwMode="auto">
          <a:xfrm>
            <a:off x="2135189" y="1641476"/>
            <a:ext cx="1800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sz="1800">
              <a:latin typeface="Arial" panose="020B0604020202020204" pitchFamily="34" charset="0"/>
            </a:endParaRPr>
          </a:p>
        </p:txBody>
      </p:sp>
      <p:sp>
        <p:nvSpPr>
          <p:cNvPr id="8195" name="Line 55"/>
          <p:cNvSpPr>
            <a:spLocks noChangeShapeType="1"/>
          </p:cNvSpPr>
          <p:nvPr/>
        </p:nvSpPr>
        <p:spPr bwMode="auto">
          <a:xfrm>
            <a:off x="3108326" y="3952875"/>
            <a:ext cx="5903913" cy="3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Line 56"/>
          <p:cNvSpPr>
            <a:spLocks noChangeShapeType="1"/>
          </p:cNvSpPr>
          <p:nvPr/>
        </p:nvSpPr>
        <p:spPr bwMode="auto">
          <a:xfrm flipH="1">
            <a:off x="9012238" y="4019551"/>
            <a:ext cx="0" cy="296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7" name="Line 56"/>
          <p:cNvSpPr>
            <a:spLocks noChangeShapeType="1"/>
          </p:cNvSpPr>
          <p:nvPr/>
        </p:nvSpPr>
        <p:spPr bwMode="auto">
          <a:xfrm>
            <a:off x="3108325" y="4016375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8" name="Line 56"/>
          <p:cNvSpPr>
            <a:spLocks noChangeShapeType="1"/>
          </p:cNvSpPr>
          <p:nvPr/>
        </p:nvSpPr>
        <p:spPr bwMode="auto">
          <a:xfrm flipH="1">
            <a:off x="6061076" y="2852738"/>
            <a:ext cx="34925" cy="1420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" name="Retângulo 34"/>
          <p:cNvSpPr/>
          <p:nvPr/>
        </p:nvSpPr>
        <p:spPr>
          <a:xfrm>
            <a:off x="4845051" y="4284664"/>
            <a:ext cx="2403475" cy="13049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/>
              <a:t>Serviço de Convivência e Fortalecimento de Vínculos</a:t>
            </a:r>
          </a:p>
          <a:p>
            <a:pPr algn="ctr">
              <a:defRPr/>
            </a:pPr>
            <a:r>
              <a:rPr lang="pt-BR" b="1" dirty="0"/>
              <a:t>SCFV</a:t>
            </a:r>
          </a:p>
        </p:txBody>
      </p:sp>
      <p:sp>
        <p:nvSpPr>
          <p:cNvPr id="48" name="Retângulo 47"/>
          <p:cNvSpPr/>
          <p:nvPr/>
        </p:nvSpPr>
        <p:spPr>
          <a:xfrm>
            <a:off x="7881939" y="4316414"/>
            <a:ext cx="2535237" cy="12731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sz="1600" dirty="0"/>
              <a:t>Serviço de Proteção Social Básica no Domicílio para Pessoas com Deficiência e Idoso</a:t>
            </a:r>
            <a:endParaRPr lang="pt-BR" sz="2400" b="1" dirty="0">
              <a:solidFill>
                <a:srgbClr val="C00000"/>
              </a:solidFill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1955800" y="4273550"/>
            <a:ext cx="2159000" cy="13160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/>
              <a:t>Serviço de Proteção e Atendimento Integral à Família  </a:t>
            </a:r>
            <a:r>
              <a:rPr lang="pt-BR" sz="2400" b="1" dirty="0"/>
              <a:t>PAIF</a:t>
            </a:r>
            <a:endParaRPr lang="pt-BR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8202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069132"/>
              </p:ext>
            </p:extLst>
          </p:nvPr>
        </p:nvGraphicFramePr>
        <p:xfrm>
          <a:off x="4157664" y="981076"/>
          <a:ext cx="3657600" cy="187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Imagem de bitmap" r:id="rId3" imgW="2295238" imgH="3000000" progId="PowerPoint.Slide.8">
                  <p:embed/>
                </p:oleObj>
              </mc:Choice>
              <mc:Fallback>
                <p:oleObj name="Imagem de bitmap" r:id="rId3" imgW="2295238" imgH="3000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7664" y="981076"/>
                        <a:ext cx="3657600" cy="187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tângulo 13"/>
          <p:cNvSpPr/>
          <p:nvPr/>
        </p:nvSpPr>
        <p:spPr>
          <a:xfrm>
            <a:off x="2424113" y="3470275"/>
            <a:ext cx="6985000" cy="51593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sz="2000" b="1" dirty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REDE DE SERVIÇOS DA PSB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6240464" y="1644651"/>
            <a:ext cx="1008062" cy="5445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CRAS</a:t>
            </a:r>
          </a:p>
        </p:txBody>
      </p:sp>
    </p:spTree>
    <p:extLst>
      <p:ext uri="{BB962C8B-B14F-4D97-AF65-F5344CB8AC3E}">
        <p14:creationId xmlns:p14="http://schemas.microsoft.com/office/powerpoint/2010/main" val="21392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366683" y="1479176"/>
            <a:ext cx="864645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2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Proteção Social Especial (PSE) </a:t>
            </a: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</a:rPr>
              <a:t>organiza a oferta de serviços, programas e projetos de caráter especializado, que </a:t>
            </a:r>
            <a:r>
              <a:rPr lang="pt-BR" sz="2400" b="1" dirty="0">
                <a:latin typeface="Cambria" panose="02040503050406030204" pitchFamily="18" charset="0"/>
                <a:ea typeface="Cambria" panose="02040503050406030204" pitchFamily="18" charset="0"/>
              </a:rPr>
              <a:t>tem por objetivo </a:t>
            </a: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</a:rPr>
              <a:t>contribuir para a reconstrução de vínculos familiares e comunitários, o fortalecimento de potencialidades e aquisições e a proteção de famílias e indivíduos para o enfrentamento das situações de risco pessoal e social, por violação de direitos.</a:t>
            </a:r>
          </a:p>
        </p:txBody>
      </p:sp>
    </p:spTree>
    <p:extLst>
      <p:ext uri="{BB962C8B-B14F-4D97-AF65-F5344CB8AC3E}">
        <p14:creationId xmlns:p14="http://schemas.microsoft.com/office/powerpoint/2010/main" val="33171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026" y="1148884"/>
            <a:ext cx="6448425" cy="20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882589" y="3402106"/>
            <a:ext cx="88212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/>
              <a:t>Centro de Referência Especializado de Assistência Social (CREAS): Unidade pública e estatal de abrangência municipal ou regional. </a:t>
            </a:r>
            <a:r>
              <a:rPr lang="pt-BR" sz="2400" b="1" dirty="0"/>
              <a:t>Oferta, obrigatoriamente</a:t>
            </a:r>
            <a:r>
              <a:rPr lang="pt-BR" sz="2400" dirty="0"/>
              <a:t>, o Serviço de Proteção e Atendimento Especializado a Famílias e Indivíduos (PAEFI).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3071814" y="201706"/>
            <a:ext cx="6838668" cy="8337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latin typeface="Arial Narrow" panose="020B0606020202030204" pitchFamily="34" charset="0"/>
              </a:rPr>
              <a:t>PSE DE MÉDIA COMPLEXIDADE</a:t>
            </a:r>
            <a:endParaRPr lang="pt-BR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11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tângulo 3"/>
          <p:cNvSpPr>
            <a:spLocks noChangeArrowheads="1"/>
          </p:cNvSpPr>
          <p:nvPr/>
        </p:nvSpPr>
        <p:spPr bwMode="auto">
          <a:xfrm>
            <a:off x="4656138" y="765175"/>
            <a:ext cx="5903912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sz="2800">
                <a:latin typeface="Calibri-Bold"/>
              </a:rPr>
              <a:t>Oferta e referencia </a:t>
            </a:r>
            <a:r>
              <a:rPr lang="pt-BR" sz="2800" b="1">
                <a:latin typeface="Calibri-Bold"/>
              </a:rPr>
              <a:t>serviços especializados de caráter continuado</a:t>
            </a:r>
            <a:r>
              <a:rPr lang="pt-BR" sz="2800">
                <a:latin typeface="Calibri-Bold"/>
              </a:rPr>
              <a:t> para famílias e indivíduos em situação de risco pessoal e social, por violação de direitos. </a:t>
            </a:r>
          </a:p>
        </p:txBody>
      </p:sp>
      <p:pic>
        <p:nvPicPr>
          <p:cNvPr id="11267" name="rg_hi" descr="Descrição: http://t2.gstatic.com/images?q=tbn:ANd9GcTqFgKohdsz95qLN3N1GKLDYW7Zda4YLTBrwkaAH44mYDi1P97z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20713"/>
            <a:ext cx="31321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39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919289" y="260351"/>
            <a:ext cx="970062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000" dirty="0"/>
              <a:t>No âmbito de atuação da Assistência Social, as situações de risco pessoal e social, por violação de direitos, se expressam na iminência ou ocorrência de eventos como: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000" dirty="0"/>
              <a:t>violência intrafamiliar física e psicológica,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000" dirty="0"/>
              <a:t>abandono,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000" dirty="0"/>
              <a:t>negligência,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000" dirty="0"/>
              <a:t>abuso e exploração sexual,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000" dirty="0"/>
              <a:t>situação de rua,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000" dirty="0"/>
              <a:t>ato infracional,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000" dirty="0"/>
              <a:t>trabalho infantil,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000" dirty="0"/>
              <a:t>afastamento do convívio familiar e comunitário,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000" dirty="0"/>
              <a:t>idosos em situação de dependência e pessoas com deficiência com agravos decorrente de isolamento social, dentre outros.</a:t>
            </a:r>
          </a:p>
        </p:txBody>
      </p:sp>
    </p:spTree>
    <p:extLst>
      <p:ext uri="{BB962C8B-B14F-4D97-AF65-F5344CB8AC3E}">
        <p14:creationId xmlns:p14="http://schemas.microsoft.com/office/powerpoint/2010/main" val="25127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03697" y="1951234"/>
            <a:ext cx="6481763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400" dirty="0"/>
              <a:t>crianças</a:t>
            </a: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400" dirty="0"/>
              <a:t>adolescentes</a:t>
            </a: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400" dirty="0"/>
              <a:t>idosos </a:t>
            </a: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400" dirty="0"/>
              <a:t>pessoas com deficiência </a:t>
            </a: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400" dirty="0"/>
              <a:t>populações </a:t>
            </a:r>
            <a:r>
              <a:rPr lang="pt-BR" sz="2400" dirty="0" smtClean="0"/>
              <a:t>LGBTQIA+</a:t>
            </a:r>
            <a:endParaRPr lang="pt-BR" sz="2400" dirty="0"/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400" dirty="0"/>
              <a:t>Mulheres</a:t>
            </a: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400" dirty="0"/>
              <a:t>População em situação de rua</a:t>
            </a:r>
          </a:p>
        </p:txBody>
      </p:sp>
      <p:sp>
        <p:nvSpPr>
          <p:cNvPr id="3" name="Retângulo 2"/>
          <p:cNvSpPr/>
          <p:nvPr/>
        </p:nvSpPr>
        <p:spPr>
          <a:xfrm>
            <a:off x="2711449" y="476250"/>
            <a:ext cx="8866261" cy="1081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</a:rPr>
              <a:t>GRUPOS PARTICULARMENTE VULNERÁVEIS :</a:t>
            </a:r>
          </a:p>
        </p:txBody>
      </p:sp>
    </p:spTree>
    <p:extLst>
      <p:ext uri="{BB962C8B-B14F-4D97-AF65-F5344CB8AC3E}">
        <p14:creationId xmlns:p14="http://schemas.microsoft.com/office/powerpoint/2010/main" val="120427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935414" y="1484313"/>
            <a:ext cx="4968875" cy="7921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 dirty="0"/>
              <a:t>COORDENAÇÃO DO CREAS</a:t>
            </a:r>
          </a:p>
        </p:txBody>
      </p:sp>
      <p:cxnSp>
        <p:nvCxnSpPr>
          <p:cNvPr id="6" name="Conector reto 5"/>
          <p:cNvCxnSpPr/>
          <p:nvPr/>
        </p:nvCxnSpPr>
        <p:spPr>
          <a:xfrm>
            <a:off x="6311900" y="2276475"/>
            <a:ext cx="0" cy="2520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 flipV="1">
            <a:off x="1631951" y="5218113"/>
            <a:ext cx="8658225" cy="23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/>
          <p:cNvSpPr/>
          <p:nvPr/>
        </p:nvSpPr>
        <p:spPr>
          <a:xfrm>
            <a:off x="7292975" y="2420938"/>
            <a:ext cx="2376488" cy="5762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sz="1600" dirty="0"/>
              <a:t>INFORMAÇÃO E MONITORAMENTO</a:t>
            </a:r>
          </a:p>
        </p:txBody>
      </p:sp>
      <p:sp>
        <p:nvSpPr>
          <p:cNvPr id="10" name="Retângulo 9"/>
          <p:cNvSpPr/>
          <p:nvPr/>
        </p:nvSpPr>
        <p:spPr>
          <a:xfrm>
            <a:off x="7332664" y="3340101"/>
            <a:ext cx="2376487" cy="5048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sz="1600" dirty="0"/>
              <a:t>ARTICULAÇÃO DO TRABALHO EM REDE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2782888" y="2406651"/>
            <a:ext cx="2952750" cy="5746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sz="1600" dirty="0"/>
              <a:t>GESTÃO ADMINISTRATIVA E FINANCEIRA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2927351" y="3338514"/>
            <a:ext cx="3097213" cy="5032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/>
              <a:t>GESTÃO DE RH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1631951" y="5232400"/>
            <a:ext cx="1008063" cy="8318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/>
              <a:t>PAEFI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782889" y="5214938"/>
            <a:ext cx="1692275" cy="13144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sz="1400" b="1" dirty="0"/>
              <a:t>Proteção Social a Adolescentes </a:t>
            </a:r>
          </a:p>
          <a:p>
            <a:pPr algn="ctr">
              <a:defRPr/>
            </a:pPr>
            <a:r>
              <a:rPr lang="pt-BR" sz="1400" b="1" dirty="0"/>
              <a:t>em Cumprimento de Medidas </a:t>
            </a:r>
            <a:r>
              <a:rPr lang="pt-BR" sz="1400" b="1" dirty="0" smtClean="0"/>
              <a:t>Socioeducativas</a:t>
            </a:r>
            <a:endParaRPr lang="pt-BR" b="1" dirty="0"/>
          </a:p>
        </p:txBody>
      </p:sp>
      <p:sp>
        <p:nvSpPr>
          <p:cNvPr id="16" name="Retângulo 15"/>
          <p:cNvSpPr/>
          <p:nvPr/>
        </p:nvSpPr>
        <p:spPr>
          <a:xfrm>
            <a:off x="4614863" y="5233988"/>
            <a:ext cx="1439862" cy="13144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sz="1400" dirty="0"/>
              <a:t>Serviço Especializado em Abordagem Social.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6234113" y="5241926"/>
            <a:ext cx="2197100" cy="13319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sz="1600" dirty="0"/>
              <a:t>Serviço de Proteção Social Especial para Pessoas com Deficiência, Idosas e suas Família</a:t>
            </a:r>
            <a:endParaRPr lang="pt-BR" sz="2400" b="1" dirty="0">
              <a:solidFill>
                <a:srgbClr val="C00000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8599489" y="5205413"/>
            <a:ext cx="1690687" cy="13081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sz="1400" dirty="0"/>
              <a:t>Serviço Especializado para Pessoas em Situação de Rua.</a:t>
            </a:r>
          </a:p>
        </p:txBody>
      </p:sp>
      <p:cxnSp>
        <p:nvCxnSpPr>
          <p:cNvPr id="22" name="Conector reto 21"/>
          <p:cNvCxnSpPr>
            <a:stCxn id="11" idx="3"/>
            <a:endCxn id="9" idx="1"/>
          </p:cNvCxnSpPr>
          <p:nvPr/>
        </p:nvCxnSpPr>
        <p:spPr>
          <a:xfrm>
            <a:off x="5735639" y="2693989"/>
            <a:ext cx="1557337" cy="14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>
            <a:stCxn id="12" idx="3"/>
            <a:endCxn id="10" idx="1"/>
          </p:cNvCxnSpPr>
          <p:nvPr/>
        </p:nvCxnSpPr>
        <p:spPr>
          <a:xfrm>
            <a:off x="6024563" y="3589339"/>
            <a:ext cx="13081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1631951" y="4433890"/>
            <a:ext cx="8658225" cy="7810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/>
              <a:t>SERVIÇOS DE MÉDIA COMPLEXIDADE</a:t>
            </a:r>
          </a:p>
        </p:txBody>
      </p:sp>
      <p:pic>
        <p:nvPicPr>
          <p:cNvPr id="1230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4" y="20639"/>
            <a:ext cx="496887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59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15254" y="1985963"/>
            <a:ext cx="7751787" cy="34163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pt-BR" sz="2400" dirty="0" smtClean="0"/>
              <a:t>São </a:t>
            </a:r>
            <a:r>
              <a:rPr lang="pt-BR" sz="2400" dirty="0"/>
              <a:t>aqueles serviços que garantem proteção integral – moradia, </a:t>
            </a:r>
            <a:r>
              <a:rPr lang="pt-BR" sz="2400" dirty="0" smtClean="0"/>
              <a:t>alimentação</a:t>
            </a:r>
            <a:r>
              <a:rPr lang="pt-BR" sz="2400" dirty="0"/>
              <a:t>, higienização e trabalho protegido para </a:t>
            </a:r>
            <a:r>
              <a:rPr lang="pt-BR" sz="2400" b="1" dirty="0"/>
              <a:t>famílias e indivíduos que se encontram sem referência</a:t>
            </a:r>
            <a:r>
              <a:rPr lang="pt-BR" sz="2400" dirty="0"/>
              <a:t> </a:t>
            </a:r>
            <a:r>
              <a:rPr lang="pt-BR" sz="2400" dirty="0" smtClean="0"/>
              <a:t>ou </a:t>
            </a:r>
            <a:r>
              <a:rPr lang="pt-BR" sz="2400" dirty="0"/>
              <a:t>em </a:t>
            </a:r>
            <a:r>
              <a:rPr lang="pt-BR" sz="2400" b="1" dirty="0"/>
              <a:t>situação de ameaça, necessitando ser retirado de seu  núcleo familiar </a:t>
            </a:r>
            <a:r>
              <a:rPr lang="pt-BR" sz="2400" b="1" dirty="0" smtClean="0"/>
              <a:t>e/ou </a:t>
            </a:r>
            <a:r>
              <a:rPr lang="pt-BR" sz="2400" b="1" dirty="0"/>
              <a:t>comunitário</a:t>
            </a:r>
            <a:r>
              <a:rPr lang="pt-BR" sz="2400" dirty="0"/>
              <a:t> </a:t>
            </a:r>
            <a:r>
              <a:rPr lang="pt-BR" sz="2000" dirty="0"/>
              <a:t>.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3071814" y="201706"/>
            <a:ext cx="6838668" cy="8337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latin typeface="Arial Narrow" panose="020B0606020202030204" pitchFamily="34" charset="0"/>
              </a:rPr>
              <a:t>PSE DE ALTA COMPLEXIDADE</a:t>
            </a:r>
            <a:endParaRPr lang="pt-BR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56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847851" y="1628776"/>
            <a:ext cx="8424863" cy="4392613"/>
          </a:xfrm>
        </p:spPr>
        <p:txBody>
          <a:bodyPr>
            <a:normAutofit fontScale="92500"/>
          </a:bodyPr>
          <a:lstStyle/>
          <a:p>
            <a:pPr algn="just" eaLnBrk="1" hangingPunct="1">
              <a:lnSpc>
                <a:spcPct val="115000"/>
              </a:lnSpc>
            </a:pPr>
            <a:r>
              <a:rPr lang="pt-BR" dirty="0"/>
              <a:t>serviço de </a:t>
            </a:r>
            <a:r>
              <a:rPr lang="pt-BR" b="1" dirty="0"/>
              <a:t>acolhimento institucional </a:t>
            </a:r>
            <a:r>
              <a:rPr lang="pt-BR" dirty="0"/>
              <a:t>nas seguintes modalidades:</a:t>
            </a:r>
          </a:p>
          <a:p>
            <a:pPr lvl="1" algn="just" eaLnBrk="1" hangingPunct="1">
              <a:lnSpc>
                <a:spcPct val="115000"/>
              </a:lnSpc>
            </a:pPr>
            <a:r>
              <a:rPr lang="pt-BR" dirty="0"/>
              <a:t>abrigo institucional;</a:t>
            </a:r>
          </a:p>
          <a:p>
            <a:pPr lvl="1" algn="just" eaLnBrk="1" hangingPunct="1">
              <a:lnSpc>
                <a:spcPct val="115000"/>
              </a:lnSpc>
            </a:pPr>
            <a:r>
              <a:rPr lang="pt-BR" dirty="0" err="1"/>
              <a:t>casa-lar</a:t>
            </a:r>
            <a:r>
              <a:rPr lang="pt-BR" dirty="0"/>
              <a:t>;</a:t>
            </a:r>
          </a:p>
          <a:p>
            <a:pPr lvl="1" algn="just" eaLnBrk="1" hangingPunct="1">
              <a:lnSpc>
                <a:spcPct val="115000"/>
              </a:lnSpc>
            </a:pPr>
            <a:r>
              <a:rPr lang="pt-BR" dirty="0"/>
              <a:t>casa de passagem;</a:t>
            </a:r>
          </a:p>
          <a:p>
            <a:pPr lvl="1" algn="just" eaLnBrk="1" hangingPunct="1">
              <a:lnSpc>
                <a:spcPct val="115000"/>
              </a:lnSpc>
            </a:pPr>
            <a:r>
              <a:rPr lang="pt-BR" dirty="0"/>
              <a:t>residência inclusiva;</a:t>
            </a:r>
          </a:p>
          <a:p>
            <a:pPr algn="just" eaLnBrk="1" hangingPunct="1">
              <a:lnSpc>
                <a:spcPct val="115000"/>
              </a:lnSpc>
            </a:pPr>
            <a:r>
              <a:rPr lang="pt-BR" dirty="0"/>
              <a:t>serviço de </a:t>
            </a:r>
            <a:r>
              <a:rPr lang="pt-BR" b="1" dirty="0"/>
              <a:t>acolhimento em república</a:t>
            </a:r>
            <a:r>
              <a:rPr lang="pt-BR" dirty="0"/>
              <a:t>; </a:t>
            </a:r>
          </a:p>
          <a:p>
            <a:pPr algn="just" eaLnBrk="1" hangingPunct="1">
              <a:lnSpc>
                <a:spcPct val="115000"/>
              </a:lnSpc>
            </a:pPr>
            <a:r>
              <a:rPr lang="pt-BR" dirty="0"/>
              <a:t>serviço de </a:t>
            </a:r>
            <a:r>
              <a:rPr lang="pt-BR" b="1" dirty="0"/>
              <a:t>acolhimento em família acolhedora</a:t>
            </a:r>
            <a:r>
              <a:rPr lang="pt-BR" dirty="0"/>
              <a:t>;</a:t>
            </a:r>
          </a:p>
          <a:p>
            <a:pPr algn="just" eaLnBrk="1" hangingPunct="1">
              <a:lnSpc>
                <a:spcPct val="115000"/>
              </a:lnSpc>
            </a:pPr>
            <a:r>
              <a:rPr lang="pt-BR" dirty="0"/>
              <a:t>serviço de proteção em </a:t>
            </a:r>
            <a:r>
              <a:rPr lang="pt-BR" b="1" dirty="0"/>
              <a:t>situações de calamidades públicas e de emergências.</a:t>
            </a:r>
          </a:p>
        </p:txBody>
      </p:sp>
      <p:sp>
        <p:nvSpPr>
          <p:cNvPr id="4" name="Retângulo de cantos arredondados 3"/>
          <p:cNvSpPr/>
          <p:nvPr/>
        </p:nvSpPr>
        <p:spPr>
          <a:xfrm>
            <a:off x="2864133" y="328614"/>
            <a:ext cx="6838668" cy="1000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bg1"/>
                </a:solidFill>
                <a:latin typeface="Tahoma" pitchFamily="34" charset="0"/>
              </a:rPr>
              <a:t>SERVIÇOS</a:t>
            </a:r>
            <a:r>
              <a:rPr lang="pt-BR" sz="2400" b="1" dirty="0">
                <a:solidFill>
                  <a:schemeClr val="bg1"/>
                </a:solidFill>
                <a:latin typeface="Tahoma" pitchFamily="34" charset="0"/>
              </a:rPr>
              <a:t/>
            </a:r>
            <a:br>
              <a:rPr lang="pt-BR" sz="2400" b="1" dirty="0">
                <a:solidFill>
                  <a:schemeClr val="bg1"/>
                </a:solidFill>
                <a:latin typeface="Tahoma" pitchFamily="34" charset="0"/>
              </a:rPr>
            </a:br>
            <a:r>
              <a:rPr lang="pt-BR" sz="2400" b="1" dirty="0">
                <a:solidFill>
                  <a:schemeClr val="bg1"/>
                </a:solidFill>
                <a:latin typeface="Tahoma" pitchFamily="34" charset="0"/>
              </a:rPr>
              <a:t>DE ALTA COMPLEXIDADE</a:t>
            </a:r>
            <a:endParaRPr lang="pt-BR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7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338385"/>
              </p:ext>
            </p:extLst>
          </p:nvPr>
        </p:nvGraphicFramePr>
        <p:xfrm>
          <a:off x="1882776" y="1628776"/>
          <a:ext cx="8353426" cy="4100513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1337476"/>
                <a:gridCol w="1506593"/>
                <a:gridCol w="2160786"/>
                <a:gridCol w="3348571"/>
              </a:tblGrid>
              <a:tr h="32041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chemeClr val="bg1"/>
                          </a:solidFill>
                          <a:effectLst/>
                        </a:rPr>
                        <a:t>Municípios</a:t>
                      </a:r>
                      <a:endParaRPr lang="pt-BR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Capacidade de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Atendimento/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Acompanhamento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Equipe de Referência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941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Porte</a:t>
                      </a:r>
                      <a:endParaRPr lang="pt-B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</a:rPr>
                        <a:t>Nível de gestão</a:t>
                      </a:r>
                      <a:endParaRPr lang="pt-BR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388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Pequeno Porte I e II 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Médio </a:t>
                      </a:r>
                      <a:r>
                        <a:rPr lang="pt-BR" sz="1800" dirty="0" smtClean="0">
                          <a:effectLst/>
                        </a:rPr>
                        <a:t>Porte</a:t>
                      </a:r>
                      <a:endParaRPr lang="pt-BR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</a:rPr>
                        <a:t>Gestão inicial,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</a:rPr>
                        <a:t>básica ou plena</a:t>
                      </a:r>
                      <a:endParaRPr lang="pt-B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 smtClean="0">
                          <a:effectLst/>
                        </a:rPr>
                        <a:t>50 </a:t>
                      </a:r>
                      <a:r>
                        <a:rPr lang="pt-BR" sz="1800" b="1" dirty="0">
                          <a:effectLst/>
                        </a:rPr>
                        <a:t>casos (famílias/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</a:rPr>
                        <a:t>indivíduos)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</a:rPr>
                        <a:t> </a:t>
                      </a:r>
                      <a:endParaRPr lang="pt-B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1 Coordenador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1 Assistente Social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1 Psicólogo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1 Advogado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2 Profissionais de nível superior ou médio (abordagem dos usuários)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1 Auxiliar administrativo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/>
                </a:tc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2711451" y="188913"/>
            <a:ext cx="6697663" cy="792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2800" b="1" dirty="0" smtClean="0">
                <a:solidFill>
                  <a:schemeClr val="bg1"/>
                </a:solidFill>
              </a:rPr>
              <a:t>EQUIPE MÍNIMA DO CREAS</a:t>
            </a:r>
            <a:endParaRPr lang="pt-B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39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80882" y="1559859"/>
            <a:ext cx="96280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/>
              <a:t>A PSE de Média Complexidade organiza a oferta de serviços, programas e projetos de caráter especializado que </a:t>
            </a:r>
            <a:r>
              <a:rPr lang="pt-BR" sz="2000" b="1" dirty="0"/>
              <a:t>requerem maior estruturação técnica e operativa, com competências e atribuições definidas</a:t>
            </a:r>
            <a:r>
              <a:rPr lang="pt-BR" sz="2000" dirty="0"/>
              <a:t>, destinados ao atendimento a famílias e indivíduos em situação de risco pessoal e social, por violação de direitos. </a:t>
            </a:r>
            <a:endParaRPr lang="pt-BR" sz="20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0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/>
              <a:t>Devido </a:t>
            </a:r>
            <a:r>
              <a:rPr lang="pt-BR" sz="2000" dirty="0"/>
              <a:t>à natureza e ao agravamento destas situações, </a:t>
            </a:r>
            <a:r>
              <a:rPr lang="pt-BR" sz="2000" b="1" dirty="0"/>
              <a:t>implica acompanhamento especializado, individualizado, continuado e articulado com a rede. 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2151529" y="201706"/>
            <a:ext cx="8955742" cy="8337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latin typeface="Arial Narrow" panose="020B0606020202030204" pitchFamily="34" charset="0"/>
              </a:rPr>
              <a:t>PSE DE MÉDIA COMPLEXIDADE</a:t>
            </a:r>
            <a:endParaRPr lang="pt-BR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93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06071" y="2070847"/>
            <a:ext cx="1007184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/>
              <a:t>A Proteção Social Especial de Alta Complexidade, </a:t>
            </a:r>
            <a:r>
              <a:rPr lang="pt-BR" sz="2000" dirty="0" smtClean="0"/>
              <a:t>tem </a:t>
            </a:r>
            <a:r>
              <a:rPr lang="pt-BR" sz="2000" dirty="0"/>
              <a:t>como o objetivo ofertar </a:t>
            </a:r>
            <a:r>
              <a:rPr lang="pt-BR" sz="2000" b="1" dirty="0"/>
              <a:t>serviços especializados, em diferentes modalidades e equipamentos</a:t>
            </a:r>
            <a:r>
              <a:rPr lang="pt-BR" sz="2000" dirty="0"/>
              <a:t>, com vistas a afiançar segurança de acolhida a indivíduos e/ou famílias afastados temporariamente do núcleo familiar e/ou comunitários de origem. </a:t>
            </a:r>
            <a:endParaRPr lang="pt-BR" sz="20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/>
              <a:t>Para </a:t>
            </a:r>
            <a:r>
              <a:rPr lang="pt-BR" sz="2000" dirty="0"/>
              <a:t>a sua oferta, deve-se assegurar proteção integral aos sujeitos atendidos, garantindo </a:t>
            </a:r>
            <a:r>
              <a:rPr lang="pt-BR" sz="2000" b="1" dirty="0"/>
              <a:t>atendimento personalizado e em pequenos grupos</a:t>
            </a:r>
            <a:r>
              <a:rPr lang="pt-BR" sz="2000" dirty="0"/>
              <a:t>, com respeito às diversidades (ciclos de vida, arranjos familiares, raça/ etnia, religião, gênero e orientação sexual). 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2151529" y="201706"/>
            <a:ext cx="8955742" cy="8337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latin typeface="Arial Narrow" panose="020B0606020202030204" pitchFamily="34" charset="0"/>
              </a:rPr>
              <a:t>PSE DE ALTA COMPLEXIDADE</a:t>
            </a:r>
            <a:endParaRPr lang="pt-BR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21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1" t="30270" r="42252" b="48470"/>
          <a:stretch>
            <a:fillRect/>
          </a:stretch>
        </p:blipFill>
        <p:spPr bwMode="auto">
          <a:xfrm>
            <a:off x="1857375" y="3033713"/>
            <a:ext cx="2222500" cy="218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3" t="30510" r="42072" b="48949"/>
          <a:stretch>
            <a:fillRect/>
          </a:stretch>
        </p:blipFill>
        <p:spPr bwMode="auto">
          <a:xfrm>
            <a:off x="4494214" y="3040064"/>
            <a:ext cx="2897187" cy="223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2" descr="Imagem relacionada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54976" y="3054350"/>
            <a:ext cx="2390775" cy="2222500"/>
          </a:xfrm>
        </p:spPr>
      </p:pic>
      <p:sp>
        <p:nvSpPr>
          <p:cNvPr id="38917" name="CaixaDeTexto 11"/>
          <p:cNvSpPr txBox="1">
            <a:spLocks noChangeArrowheads="1"/>
          </p:cNvSpPr>
          <p:nvPr/>
        </p:nvSpPr>
        <p:spPr bwMode="auto">
          <a:xfrm>
            <a:off x="1793875" y="1644650"/>
            <a:ext cx="2070100" cy="33813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sz="1600" b="1" dirty="0">
                <a:latin typeface="Arial" panose="020B0604020202020204" pitchFamily="34" charset="0"/>
              </a:rPr>
              <a:t>BÁSICA </a:t>
            </a:r>
          </a:p>
        </p:txBody>
      </p:sp>
      <p:sp>
        <p:nvSpPr>
          <p:cNvPr id="38918" name="CaixaDeTexto 12"/>
          <p:cNvSpPr txBox="1">
            <a:spLocks noChangeArrowheads="1"/>
          </p:cNvSpPr>
          <p:nvPr/>
        </p:nvSpPr>
        <p:spPr bwMode="auto">
          <a:xfrm>
            <a:off x="4494214" y="1635125"/>
            <a:ext cx="2897187" cy="58578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sz="1600" b="1" dirty="0">
                <a:latin typeface="Arial" panose="020B0604020202020204" pitchFamily="34" charset="0"/>
              </a:rPr>
              <a:t>ESPECIAL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sz="1600" b="1" dirty="0">
                <a:latin typeface="Arial" panose="020B0604020202020204" pitchFamily="34" charset="0"/>
              </a:rPr>
              <a:t> Média Complexidade</a:t>
            </a:r>
          </a:p>
        </p:txBody>
      </p:sp>
      <p:sp>
        <p:nvSpPr>
          <p:cNvPr id="38919" name="CaixaDeTexto 14"/>
          <p:cNvSpPr txBox="1">
            <a:spLocks noChangeArrowheads="1"/>
          </p:cNvSpPr>
          <p:nvPr/>
        </p:nvSpPr>
        <p:spPr bwMode="auto">
          <a:xfrm>
            <a:off x="8121650" y="1609725"/>
            <a:ext cx="2419350" cy="5842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sz="1600" b="1" dirty="0">
                <a:latin typeface="Arial" panose="020B0604020202020204" pitchFamily="34" charset="0"/>
              </a:rPr>
              <a:t>ESPECIAL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sz="1600" b="1" dirty="0">
                <a:latin typeface="Arial" panose="020B0604020202020204" pitchFamily="34" charset="0"/>
              </a:rPr>
              <a:t>Alta Complexidade</a:t>
            </a:r>
          </a:p>
        </p:txBody>
      </p:sp>
      <p:sp>
        <p:nvSpPr>
          <p:cNvPr id="13320" name="CaixaDeTexto 22"/>
          <p:cNvSpPr txBox="1">
            <a:spLocks noChangeArrowheads="1"/>
          </p:cNvSpPr>
          <p:nvPr/>
        </p:nvSpPr>
        <p:spPr bwMode="auto">
          <a:xfrm>
            <a:off x="2006601" y="2493963"/>
            <a:ext cx="1349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sz="2800">
                <a:solidFill>
                  <a:srgbClr val="000000"/>
                </a:solidFill>
              </a:rPr>
              <a:t>CRAS</a:t>
            </a:r>
          </a:p>
        </p:txBody>
      </p:sp>
      <p:sp>
        <p:nvSpPr>
          <p:cNvPr id="13321" name="CaixaDeTexto 23"/>
          <p:cNvSpPr txBox="1">
            <a:spLocks noChangeArrowheads="1"/>
          </p:cNvSpPr>
          <p:nvPr/>
        </p:nvSpPr>
        <p:spPr bwMode="auto">
          <a:xfrm>
            <a:off x="4610100" y="2493964"/>
            <a:ext cx="23495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sz="2800">
                <a:solidFill>
                  <a:srgbClr val="000000"/>
                </a:solidFill>
              </a:rPr>
              <a:t>CREAS</a:t>
            </a:r>
          </a:p>
        </p:txBody>
      </p:sp>
      <p:sp>
        <p:nvSpPr>
          <p:cNvPr id="13322" name="CaixaDeTexto 25"/>
          <p:cNvSpPr txBox="1">
            <a:spLocks noChangeArrowheads="1"/>
          </p:cNvSpPr>
          <p:nvPr/>
        </p:nvSpPr>
        <p:spPr bwMode="auto">
          <a:xfrm>
            <a:off x="8054975" y="2449513"/>
            <a:ext cx="2552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sz="1600" b="1" dirty="0">
                <a:solidFill>
                  <a:srgbClr val="000000"/>
                </a:solidFill>
              </a:rPr>
              <a:t>SERVIÇOS ACOLHIMENTO</a:t>
            </a:r>
          </a:p>
        </p:txBody>
      </p:sp>
      <p:sp>
        <p:nvSpPr>
          <p:cNvPr id="13323" name="Retângulo 2"/>
          <p:cNvSpPr>
            <a:spLocks noChangeArrowheads="1"/>
          </p:cNvSpPr>
          <p:nvPr/>
        </p:nvSpPr>
        <p:spPr bwMode="auto">
          <a:xfrm>
            <a:off x="4872039" y="1204913"/>
            <a:ext cx="2816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sz="2000" b="1">
                <a:solidFill>
                  <a:schemeClr val="tx2"/>
                </a:solidFill>
              </a:rPr>
              <a:t>PROTEÇÃO  SOCIAL </a:t>
            </a:r>
          </a:p>
        </p:txBody>
      </p:sp>
      <p:cxnSp>
        <p:nvCxnSpPr>
          <p:cNvPr id="14" name="Conector reto 13"/>
          <p:cNvCxnSpPr>
            <a:endCxn id="13323" idx="1"/>
          </p:cNvCxnSpPr>
          <p:nvPr/>
        </p:nvCxnSpPr>
        <p:spPr>
          <a:xfrm>
            <a:off x="2135188" y="1404938"/>
            <a:ext cx="27368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7553325" y="1400175"/>
            <a:ext cx="27368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ixaDeTexto 28"/>
          <p:cNvSpPr txBox="1"/>
          <p:nvPr/>
        </p:nvSpPr>
        <p:spPr>
          <a:xfrm>
            <a:off x="1703388" y="115888"/>
            <a:ext cx="84248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pt-BR" sz="32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REDE SUAS</a:t>
            </a:r>
          </a:p>
        </p:txBody>
      </p:sp>
      <p:cxnSp>
        <p:nvCxnSpPr>
          <p:cNvPr id="20" name="Conector de seta reta 19"/>
          <p:cNvCxnSpPr/>
          <p:nvPr/>
        </p:nvCxnSpPr>
        <p:spPr>
          <a:xfrm>
            <a:off x="2346325" y="4333875"/>
            <a:ext cx="0" cy="725488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1857375" y="5268912"/>
            <a:ext cx="8588376" cy="6778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/>
              <a:t>ORGANIZAÇÕES E ENTIDADES DE ASSISTÊNCIA SOCIAL</a:t>
            </a:r>
          </a:p>
        </p:txBody>
      </p:sp>
    </p:spTree>
    <p:extLst>
      <p:ext uri="{BB962C8B-B14F-4D97-AF65-F5344CB8AC3E}">
        <p14:creationId xmlns:p14="http://schemas.microsoft.com/office/powerpoint/2010/main" val="419055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842555" y="188913"/>
            <a:ext cx="6697663" cy="863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000" b="1" dirty="0">
                <a:latin typeface="Arial Black" panose="020B0A04020102020204" pitchFamily="34" charset="0"/>
              </a:rPr>
              <a:t>OBJETIVOS DOS SERVIÇOS </a:t>
            </a:r>
            <a:r>
              <a:rPr lang="pt-BR" sz="2000" b="1" dirty="0" smtClean="0">
                <a:latin typeface="Arial Black" panose="020B0A04020102020204" pitchFamily="34" charset="0"/>
              </a:rPr>
              <a:t>DA PSE </a:t>
            </a:r>
          </a:p>
          <a:p>
            <a:pPr algn="ctr">
              <a:defRPr/>
            </a:pPr>
            <a:r>
              <a:rPr lang="pt-BR" sz="2000" b="1" dirty="0" smtClean="0">
                <a:latin typeface="Arial Black" panose="020B0A04020102020204" pitchFamily="34" charset="0"/>
              </a:rPr>
              <a:t> MÉDIA COMPLEXIDADE</a:t>
            </a:r>
            <a:endParaRPr lang="pt-BR" sz="2000" b="1" dirty="0">
              <a:latin typeface="Arial Black" panose="020B0A040201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232212" y="1452281"/>
            <a:ext cx="9279556" cy="489473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400" dirty="0"/>
              <a:t>O fortalecimento da função protetiva da família;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  <a:defRPr/>
            </a:pPr>
            <a:endParaRPr lang="pt-BR" sz="1400" dirty="0"/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400" dirty="0"/>
              <a:t>A construção de possibilidades de mudança e transformação em padrões de relacionamento familiares e comunitários com violação de direitos;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  <a:defRPr/>
            </a:pPr>
            <a:endParaRPr lang="pt-BR" sz="1400" dirty="0"/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400" dirty="0"/>
              <a:t>A potencialização dos recursos para a superação da situação vivenciada e a reconstrução de relacionamentos familiares, comunitários e com o contexto social, ou construção de novas referências, quando for o caso;</a:t>
            </a:r>
          </a:p>
        </p:txBody>
      </p:sp>
    </p:spTree>
    <p:extLst>
      <p:ext uri="{BB962C8B-B14F-4D97-AF65-F5344CB8AC3E}">
        <p14:creationId xmlns:p14="http://schemas.microsoft.com/office/powerpoint/2010/main" val="51837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711451" y="188913"/>
            <a:ext cx="6697663" cy="863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000" b="1" dirty="0">
                <a:latin typeface="Arial Black" panose="020B0A04020102020204" pitchFamily="34" charset="0"/>
              </a:rPr>
              <a:t>OBJETIVOS DOS SERVIÇOS DA PSE </a:t>
            </a:r>
          </a:p>
          <a:p>
            <a:pPr algn="ctr">
              <a:defRPr/>
            </a:pPr>
            <a:r>
              <a:rPr lang="pt-BR" sz="2000" b="1" dirty="0">
                <a:latin typeface="Arial Black" panose="020B0A04020102020204" pitchFamily="34" charset="0"/>
              </a:rPr>
              <a:t> MÉDIA COMPLEXIDADE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86524" y="1395227"/>
            <a:ext cx="8424862" cy="4967287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400" dirty="0"/>
              <a:t>O </a:t>
            </a:r>
            <a:r>
              <a:rPr lang="pt-BR" sz="2400" dirty="0" err="1"/>
              <a:t>empoderamento</a:t>
            </a:r>
            <a:r>
              <a:rPr lang="pt-BR" sz="2400" dirty="0"/>
              <a:t> e a autonomia;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  <a:defRPr/>
            </a:pPr>
            <a:endParaRPr lang="pt-BR" dirty="0"/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400" dirty="0"/>
              <a:t>O exercício do protagonismo e da participação social;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  <a:defRPr/>
            </a:pPr>
            <a:endParaRPr lang="pt-BR" dirty="0"/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400" dirty="0"/>
              <a:t>O acesso das famílias e indivíduos a direitos </a:t>
            </a:r>
            <a:r>
              <a:rPr lang="pt-BR" sz="2400" dirty="0" err="1"/>
              <a:t>socioassistenciais</a:t>
            </a:r>
            <a:r>
              <a:rPr lang="pt-BR" sz="2400" dirty="0"/>
              <a:t> e à rede de proteção social; 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  <a:defRPr/>
            </a:pPr>
            <a:endParaRPr lang="pt-BR" dirty="0"/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pt-BR" sz="2400" dirty="0"/>
              <a:t>A prevenção de agravamentos e da institucionalização.</a:t>
            </a:r>
          </a:p>
        </p:txBody>
      </p:sp>
    </p:spTree>
    <p:extLst>
      <p:ext uri="{BB962C8B-B14F-4D97-AF65-F5344CB8AC3E}">
        <p14:creationId xmlns:p14="http://schemas.microsoft.com/office/powerpoint/2010/main" val="338925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io-quadro 1"/>
          <p:cNvSpPr/>
          <p:nvPr/>
        </p:nvSpPr>
        <p:spPr>
          <a:xfrm>
            <a:off x="2043954" y="806823"/>
            <a:ext cx="8243046" cy="5002305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pt-BR" sz="48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806359" y="2469632"/>
            <a:ext cx="60377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sz="2400" b="1" dirty="0" smtClean="0">
                <a:latin typeface="Arial Rounded MT Bold" panose="020F0704030504030204" pitchFamily="34" charset="0"/>
              </a:rPr>
              <a:t>A INSTRUMENTALIDADE TÉCNICA DA </a:t>
            </a:r>
            <a:r>
              <a:rPr lang="pt-BR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EQUIPE DA PSE</a:t>
            </a:r>
          </a:p>
          <a:p>
            <a:pPr algn="r">
              <a:lnSpc>
                <a:spcPct val="150000"/>
              </a:lnSpc>
            </a:pPr>
            <a:r>
              <a:rPr lang="pt-BR" sz="2400" b="1" dirty="0" smtClean="0">
                <a:latin typeface="Arial Rounded MT Bold" panose="020F0704030504030204" pitchFamily="34" charset="0"/>
              </a:rPr>
              <a:t>NO ACOMPANHAMENTO ÀS VÍTIMAS DE VIOLÊNCIA E SUAS FAMÍLIAS</a:t>
            </a:r>
            <a:endParaRPr lang="pt-BR" sz="24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20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2286000" y="1408836"/>
            <a:ext cx="8229600" cy="344555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pt-BR" sz="2400" b="1" dirty="0" smtClean="0">
                <a:latin typeface="Arial Rounded MT Bold" panose="020F0704030504030204" pitchFamily="34" charset="0"/>
              </a:rPr>
              <a:t>COMO ORGANIZAR O ACOMPANHAMENTO PSICOSSOCIAL ÀS VÍTIMAS/TESTEMUNHAS E SUAS FAMÍLIAS?</a:t>
            </a:r>
            <a:endParaRPr lang="pt-BR" sz="24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37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tângulo 1"/>
          <p:cNvSpPr>
            <a:spLocks noChangeArrowheads="1"/>
          </p:cNvSpPr>
          <p:nvPr/>
        </p:nvSpPr>
        <p:spPr bwMode="auto">
          <a:xfrm>
            <a:off x="2283944" y="2856660"/>
            <a:ext cx="8064500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sz="2400" dirty="0">
                <a:latin typeface="Calibri" panose="020F0502020204030204" pitchFamily="34" charset="0"/>
              </a:rPr>
              <a:t>Recomenda-se que a </a:t>
            </a:r>
            <a:r>
              <a:rPr lang="pt-BR" sz="2400" b="1" dirty="0">
                <a:latin typeface="Calibri" panose="020F0502020204030204" pitchFamily="34" charset="0"/>
              </a:rPr>
              <a:t>equipe incorpore no seu cotidiano profissional reuniões para planejar e acompanhar </a:t>
            </a:r>
            <a:r>
              <a:rPr lang="pt-BR" sz="2400" dirty="0">
                <a:latin typeface="Calibri" panose="020F0502020204030204" pitchFamily="34" charset="0"/>
              </a:rPr>
              <a:t>as atividades, discutir aspectos pertinentes e relevantes </a:t>
            </a:r>
            <a:r>
              <a:rPr lang="pt-BR" sz="2400" dirty="0" smtClean="0">
                <a:latin typeface="Calibri" panose="020F0502020204030204" pitchFamily="34" charset="0"/>
              </a:rPr>
              <a:t>dos </a:t>
            </a:r>
            <a:r>
              <a:rPr lang="pt-BR" sz="2400" dirty="0">
                <a:latin typeface="Calibri" panose="020F0502020204030204" pitchFamily="34" charset="0"/>
              </a:rPr>
              <a:t>serviços, </a:t>
            </a:r>
            <a:r>
              <a:rPr lang="pt-BR" sz="2400" b="1" dirty="0">
                <a:latin typeface="Calibri" panose="020F0502020204030204" pitchFamily="34" charset="0"/>
              </a:rPr>
              <a:t>visando ao aperfeiçoamento, à qualificação e à revisão das ações desenvolvidas</a:t>
            </a:r>
            <a:r>
              <a:rPr lang="pt-BR" sz="2800" dirty="0">
                <a:latin typeface="Calibri" panose="020F0502020204030204" pitchFamily="34" charset="0"/>
              </a:rPr>
              <a:t>.</a:t>
            </a:r>
            <a:endParaRPr lang="pt-BR" sz="2800" dirty="0"/>
          </a:p>
        </p:txBody>
      </p:sp>
      <p:sp>
        <p:nvSpPr>
          <p:cNvPr id="14339" name="Retângulo 1"/>
          <p:cNvSpPr>
            <a:spLocks noChangeArrowheads="1"/>
          </p:cNvSpPr>
          <p:nvPr/>
        </p:nvSpPr>
        <p:spPr bwMode="auto">
          <a:xfrm>
            <a:off x="1847849" y="333375"/>
            <a:ext cx="8936691" cy="2308324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sz="1600" b="1" dirty="0">
                <a:solidFill>
                  <a:srgbClr val="336600"/>
                </a:solidFill>
              </a:rPr>
              <a:t> </a:t>
            </a:r>
            <a:r>
              <a:rPr lang="pt-BR" sz="2800" b="1" dirty="0">
                <a:solidFill>
                  <a:schemeClr val="bg1"/>
                </a:solidFill>
              </a:rPr>
              <a:t>PLANEJAMENTO DO </a:t>
            </a:r>
            <a:endParaRPr lang="pt-BR" sz="2800" b="1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50000"/>
              </a:lnSpc>
            </a:pPr>
            <a:r>
              <a:rPr lang="pt-BR" sz="2800" b="1" dirty="0" smtClean="0">
                <a:solidFill>
                  <a:srgbClr val="FFFF00"/>
                </a:solidFill>
              </a:rPr>
              <a:t>PROCESSO DE TRABALHO 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sz="2800" b="1" dirty="0" smtClean="0">
                <a:solidFill>
                  <a:schemeClr val="bg1"/>
                </a:solidFill>
              </a:rPr>
              <a:t>DA PROTEÇÃO SOCIAL ESPECIAL - PSE</a:t>
            </a:r>
            <a:endParaRPr lang="pt-BR" sz="2800" b="1" dirty="0">
              <a:solidFill>
                <a:schemeClr val="bg1"/>
              </a:solidFill>
            </a:endParaRPr>
          </a:p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952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tângulo 1"/>
          <p:cNvSpPr>
            <a:spLocks noChangeArrowheads="1"/>
          </p:cNvSpPr>
          <p:nvPr/>
        </p:nvSpPr>
        <p:spPr bwMode="auto">
          <a:xfrm>
            <a:off x="2135188" y="333376"/>
            <a:ext cx="94706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AS TRÊS DIMENSÕES </a:t>
            </a:r>
          </a:p>
          <a:p>
            <a:pPr algn="ctr">
              <a:defRPr/>
            </a:pPr>
            <a:r>
              <a:rPr lang="pt-BR" sz="2400" b="1" dirty="0">
                <a:solidFill>
                  <a:schemeClr val="bg2">
                    <a:lumMod val="10000"/>
                  </a:schemeClr>
                </a:solidFill>
                <a:latin typeface="Arial Black" panose="020B0A04020102020204" pitchFamily="34" charset="0"/>
              </a:rPr>
              <a:t>do trabalho social na Proteção Social Especial</a:t>
            </a:r>
          </a:p>
        </p:txBody>
      </p:sp>
      <p:graphicFrame>
        <p:nvGraphicFramePr>
          <p:cNvPr id="2" name="Diagrama 1"/>
          <p:cNvGraphicFramePr/>
          <p:nvPr>
            <p:extLst/>
          </p:nvPr>
        </p:nvGraphicFramePr>
        <p:xfrm>
          <a:off x="1775520" y="1718370"/>
          <a:ext cx="8892480" cy="4878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233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963271" y="1452283"/>
            <a:ext cx="8942293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A acolhida inicial tem como </a:t>
            </a:r>
            <a:r>
              <a:rPr lang="pt-BR" b="1" dirty="0"/>
              <a:t>objetivo identificar as necessidades apresentadas pelas famílias e indivíduos, avaliar se realmente constitui situação a ser atendida nos Serviços </a:t>
            </a:r>
            <a:r>
              <a:rPr lang="pt-BR" dirty="0" smtClean="0"/>
              <a:t>da PSE </a:t>
            </a:r>
            <a:r>
              <a:rPr lang="pt-BR" dirty="0"/>
              <a:t>e identificar demandas imediatas de </a:t>
            </a:r>
            <a:r>
              <a:rPr lang="pt-BR" dirty="0" smtClean="0"/>
              <a:t>encaminhamentos.</a:t>
            </a:r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dirty="0" smtClean="0"/>
              <a:t>Esse </a:t>
            </a:r>
            <a:r>
              <a:rPr lang="pt-BR" dirty="0"/>
              <a:t>momento irá nortear as primeiras ações do profissional, bem como contribuirá para o início da construção de vínculo de referência e de confiança, lançando as bases para a construção conjunta do Plano de Acompanhamento. </a:t>
            </a:r>
            <a:endParaRPr lang="pt-BR" b="1" i="1" dirty="0"/>
          </a:p>
        </p:txBody>
      </p:sp>
      <p:sp>
        <p:nvSpPr>
          <p:cNvPr id="3" name="Retângulo de cantos arredondados 2"/>
          <p:cNvSpPr/>
          <p:nvPr/>
        </p:nvSpPr>
        <p:spPr>
          <a:xfrm>
            <a:off x="3953435" y="336176"/>
            <a:ext cx="5553636" cy="5647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/>
              <a:t>ACOLHIDA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275997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963271" y="1452283"/>
            <a:ext cx="89422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400" dirty="0"/>
              <a:t>Poderá ser realizada por meio de diversas metodologias e se utilizar de diferentes técnicas. </a:t>
            </a:r>
            <a:endParaRPr lang="pt-BR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400" dirty="0" smtClean="0"/>
              <a:t>Tem </a:t>
            </a:r>
            <a:r>
              <a:rPr lang="pt-BR" sz="2400" dirty="0"/>
              <a:t>a finalidade de favorecer a aproximação dos usuários com o Serviço, possibilitar o início do estudo de cada situação e lançar as bases para a elaboração do Plano de Acompanhamento, os procedimentos para a acolhida inicial poderão demandar mais de um encontro com a família/indivíduo. </a:t>
            </a:r>
            <a:endParaRPr lang="pt-BR" sz="2400" b="1" i="1" dirty="0"/>
          </a:p>
        </p:txBody>
      </p:sp>
      <p:sp>
        <p:nvSpPr>
          <p:cNvPr id="3" name="Retângulo de cantos arredondados 2"/>
          <p:cNvSpPr/>
          <p:nvPr/>
        </p:nvSpPr>
        <p:spPr>
          <a:xfrm>
            <a:off x="4733365" y="336176"/>
            <a:ext cx="4773706" cy="5647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/>
              <a:t>ACOLHIDA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91316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69142" y="1842247"/>
            <a:ext cx="8942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b="1" dirty="0"/>
              <a:t>A postura acolhedora</a:t>
            </a:r>
            <a:r>
              <a:rPr lang="pt-BR" dirty="0"/>
              <a:t>, de respeito à dignidade e não discriminação deve permear todo o trabalho social </a:t>
            </a:r>
            <a:r>
              <a:rPr lang="pt-BR" dirty="0" smtClean="0"/>
              <a:t>desenvolvido, </a:t>
            </a:r>
            <a:r>
              <a:rPr lang="pt-BR" dirty="0"/>
              <a:t>desde os momentos iniciais até o desligamento das famílias e indivíduos. </a:t>
            </a:r>
            <a:endParaRPr lang="pt-BR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b="1" dirty="0"/>
              <a:t>É</a:t>
            </a:r>
            <a:r>
              <a:rPr lang="pt-BR" b="1" dirty="0" smtClean="0"/>
              <a:t> </a:t>
            </a:r>
            <a:r>
              <a:rPr lang="pt-BR" b="1" dirty="0"/>
              <a:t>importante compreender que a acolhida se materializa também por meio da organização de um ambiente receptivo </a:t>
            </a:r>
            <a:r>
              <a:rPr lang="pt-BR" dirty="0"/>
              <a:t>que expresse respeito e atitude ética dos profissionais. Nesse sentido, a equipe precisa estar preparada para acolher os usuários considerando a complexidade de cada situação, suas singularidades e demandas. </a:t>
            </a:r>
            <a:endParaRPr lang="pt-BR" b="1" i="1" dirty="0"/>
          </a:p>
        </p:txBody>
      </p:sp>
      <p:sp>
        <p:nvSpPr>
          <p:cNvPr id="3" name="Retângulo de cantos arredondados 2"/>
          <p:cNvSpPr/>
          <p:nvPr/>
        </p:nvSpPr>
        <p:spPr>
          <a:xfrm>
            <a:off x="4908175" y="322728"/>
            <a:ext cx="3738283" cy="5647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/>
              <a:t>ACOLHIDA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94211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963271" y="1452283"/>
            <a:ext cx="8942293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A segurança de acolhida, pressupõe que a oferta do atendimento de PSE deve </a:t>
            </a:r>
            <a:r>
              <a:rPr lang="pt-BR" dirty="0"/>
              <a:t>dispor </a:t>
            </a:r>
            <a:r>
              <a:rPr lang="pt-BR" dirty="0" smtClean="0"/>
              <a:t>de: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infraestrutura </a:t>
            </a:r>
            <a:r>
              <a:rPr lang="pt-BR" dirty="0"/>
              <a:t>física </a:t>
            </a:r>
            <a:r>
              <a:rPr lang="pt-BR" dirty="0" smtClean="0"/>
              <a:t>adequada,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equipe </a:t>
            </a:r>
            <a:r>
              <a:rPr lang="pt-BR" dirty="0"/>
              <a:t>com capacidade técnica para a recepção e escuta profissional </a:t>
            </a:r>
            <a:r>
              <a:rPr lang="pt-BR" dirty="0" smtClean="0"/>
              <a:t>qualificada,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/>
              <a:t>a</a:t>
            </a:r>
            <a:r>
              <a:rPr lang="pt-BR" dirty="0" smtClean="0"/>
              <a:t>tendimento orientado </a:t>
            </a:r>
            <a:r>
              <a:rPr lang="pt-BR" dirty="0"/>
              <a:t>pela ética e </a:t>
            </a:r>
            <a:r>
              <a:rPr lang="pt-BR" dirty="0" smtClean="0"/>
              <a:t>sigilo,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postura </a:t>
            </a:r>
            <a:r>
              <a:rPr lang="pt-BR" dirty="0"/>
              <a:t>de respeito à dignidade, diversidade e não </a:t>
            </a:r>
            <a:r>
              <a:rPr lang="pt-BR" dirty="0" smtClean="0"/>
              <a:t>discriminação do(s) usuário(s). </a:t>
            </a:r>
          </a:p>
          <a:p>
            <a:pPr algn="just">
              <a:lnSpc>
                <a:spcPct val="150000"/>
              </a:lnSpc>
            </a:pPr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dirty="0" smtClean="0"/>
              <a:t>A </a:t>
            </a:r>
            <a:r>
              <a:rPr lang="pt-BR" dirty="0"/>
              <a:t>acolhida pressupõe </a:t>
            </a:r>
            <a:r>
              <a:rPr lang="pt-BR" b="1" i="1" dirty="0"/>
              <a:t>conhecer cada família e indivíduo em sua singularidade, demandas e potencialidades e proporcionar informações relativas ao trabalho social e a direitos que possam acessar, assegurando-lhes ambiência favorecedora da expressão e do diálogo. 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3186953" y="336176"/>
            <a:ext cx="6320118" cy="5647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/>
              <a:t>ACOLHIDA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31117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245659" y="1949824"/>
            <a:ext cx="864645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b="1" dirty="0" smtClean="0"/>
              <a:t>As </a:t>
            </a:r>
            <a:r>
              <a:rPr lang="pt-BR" sz="2000" b="1" dirty="0"/>
              <a:t>situações acompanhadas </a:t>
            </a:r>
            <a:r>
              <a:rPr lang="pt-BR" sz="2000" b="1" dirty="0" smtClean="0"/>
              <a:t>pela PSE </a:t>
            </a:r>
            <a:r>
              <a:rPr lang="pt-BR" sz="2000" b="1" dirty="0"/>
              <a:t>são complexas</a:t>
            </a:r>
            <a:r>
              <a:rPr lang="pt-BR" sz="2000" dirty="0"/>
              <a:t>, </a:t>
            </a:r>
            <a:r>
              <a:rPr lang="pt-BR" sz="2000" b="1" dirty="0"/>
              <a:t>envolvem violações de direitos</a:t>
            </a:r>
            <a:r>
              <a:rPr lang="pt-BR" sz="2000" dirty="0"/>
              <a:t>, e são permeadas por tensões familiares e comunitárias, podendo acarretar fragilização ou até mesmo rupturas de vinculações. </a:t>
            </a: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/>
              <a:t>O </a:t>
            </a:r>
            <a:r>
              <a:rPr lang="pt-BR" sz="2000" dirty="0"/>
              <a:t>desempenho </a:t>
            </a:r>
            <a:r>
              <a:rPr lang="pt-BR" sz="2000" dirty="0" smtClean="0"/>
              <a:t>do trabalho social da PSE </a:t>
            </a:r>
            <a:r>
              <a:rPr lang="pt-BR" sz="2000" dirty="0"/>
              <a:t>exige, portanto, o desenvolvimento de </a:t>
            </a:r>
            <a:r>
              <a:rPr lang="pt-BR" sz="2000" b="1" dirty="0"/>
              <a:t>intervenções mais complexas</a:t>
            </a:r>
            <a:r>
              <a:rPr lang="pt-BR" sz="2000" dirty="0"/>
              <a:t>, as quais </a:t>
            </a:r>
            <a:r>
              <a:rPr lang="pt-BR" sz="2000" b="1" dirty="0"/>
              <a:t>demandam conhecimentos e habilidades técnicas mais específicas</a:t>
            </a:r>
            <a:r>
              <a:rPr lang="pt-BR" sz="2000" dirty="0"/>
              <a:t> por parte da equipe, </a:t>
            </a:r>
            <a:r>
              <a:rPr lang="pt-BR" sz="2000" b="1" dirty="0"/>
              <a:t>além de ações integradas com a rede</a:t>
            </a:r>
            <a:r>
              <a:rPr lang="pt-BR" sz="2000" dirty="0"/>
              <a:t>.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3052481" y="242048"/>
            <a:ext cx="6952131" cy="7664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 smtClean="0"/>
              <a:t>ATENÇÃO ESPECIALIZADA </a:t>
            </a:r>
            <a:endParaRPr lang="pt-BR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52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15352" y="1371600"/>
            <a:ext cx="956085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/>
              <a:t>As situações vivenciadas pelas famílias e indivíduos atendidos </a:t>
            </a:r>
            <a:r>
              <a:rPr lang="pt-BR" sz="2000" b="1" dirty="0" smtClean="0"/>
              <a:t>podem ser </a:t>
            </a:r>
            <a:r>
              <a:rPr lang="pt-BR" sz="2000" b="1" dirty="0"/>
              <a:t>agravadas ou não em função de diversos aspectos </a:t>
            </a:r>
            <a:r>
              <a:rPr lang="pt-BR" sz="2000" dirty="0"/>
              <a:t>(contexto de vida, acesso à rede e direitos, ciclo de vida, deficiência, rede social de apoio, gênero, orientação sexual, deficiência, uso, abuso ou dependência de álcool ou outras drogas, condições materiais, </a:t>
            </a:r>
            <a:r>
              <a:rPr lang="pt-BR" sz="2000" dirty="0" err="1"/>
              <a:t>etc</a:t>
            </a:r>
            <a:r>
              <a:rPr lang="pt-BR" sz="2000" dirty="0"/>
              <a:t>). </a:t>
            </a:r>
            <a:endParaRPr lang="pt-BR" sz="2000" dirty="0" smtClean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000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/>
              <a:t>Isso </a:t>
            </a:r>
            <a:r>
              <a:rPr lang="pt-BR" sz="2000" dirty="0"/>
              <a:t>implica reconhecer que, diante das situações vivenciadas, cada família/indivíduo atendido </a:t>
            </a:r>
            <a:r>
              <a:rPr lang="pt-BR" sz="2000" b="1" dirty="0" smtClean="0"/>
              <a:t>demandará </a:t>
            </a:r>
            <a:r>
              <a:rPr lang="pt-BR" sz="2000" b="1" dirty="0"/>
              <a:t>um conjunto de atenções específicas, de acordo com suas singularidades, o que deverá orientar a construção do 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</a:rPr>
              <a:t>Plano de Acompanhamento Individual e/ou Familiar.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2675964" y="268942"/>
            <a:ext cx="6615953" cy="7664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 smtClean="0"/>
              <a:t>ATENÇÃO ESPECIALIZADA </a:t>
            </a:r>
            <a:endParaRPr lang="pt-BR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8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67435" y="1088829"/>
            <a:ext cx="10206317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/>
              <a:t>O trabalho social especializado </a:t>
            </a:r>
            <a:r>
              <a:rPr lang="pt-BR" sz="2000" dirty="0" smtClean="0"/>
              <a:t>da PSE </a:t>
            </a:r>
            <a:r>
              <a:rPr lang="pt-BR" sz="2000" b="1" dirty="0" smtClean="0"/>
              <a:t>exige </a:t>
            </a:r>
            <a:r>
              <a:rPr lang="pt-BR" sz="2000" b="1" dirty="0"/>
              <a:t>que a equipe profissional seja interdisciplinar</a:t>
            </a:r>
            <a:r>
              <a:rPr lang="pt-BR" sz="2000" dirty="0"/>
              <a:t>, contando com </a:t>
            </a:r>
            <a:r>
              <a:rPr lang="pt-BR" sz="2000" dirty="0" smtClean="0"/>
              <a:t>profissionais </a:t>
            </a:r>
            <a:r>
              <a:rPr lang="pt-BR" sz="2000" dirty="0"/>
              <a:t>habilitados e com capacidade técnica para o desenvolvimento de suas funções. </a:t>
            </a:r>
            <a:endParaRPr lang="pt-BR" sz="20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0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/>
              <a:t>Implica</a:t>
            </a:r>
            <a:r>
              <a:rPr lang="pt-BR" sz="2000" dirty="0"/>
              <a:t>, </a:t>
            </a:r>
            <a:r>
              <a:rPr lang="pt-BR" sz="2000" dirty="0" smtClean="0"/>
              <a:t>em </a:t>
            </a:r>
            <a:r>
              <a:rPr lang="pt-BR" sz="2000" dirty="0"/>
              <a:t>maior </a:t>
            </a:r>
            <a:r>
              <a:rPr lang="pt-BR" sz="2000" b="1" dirty="0"/>
              <a:t>domínio teórico-</a:t>
            </a:r>
            <a:r>
              <a:rPr lang="pt-BR" sz="2000" b="1" dirty="0" err="1"/>
              <a:t>medodológico</a:t>
            </a:r>
            <a:r>
              <a:rPr lang="pt-BR" sz="2000" b="1" dirty="0"/>
              <a:t> </a:t>
            </a:r>
            <a:r>
              <a:rPr lang="pt-BR" sz="2000" dirty="0"/>
              <a:t>por parte da equipe, </a:t>
            </a:r>
            <a:r>
              <a:rPr lang="pt-BR" sz="2000" b="1" dirty="0"/>
              <a:t>intencionalidade e sistematicidade no acompanhamento </a:t>
            </a:r>
            <a:r>
              <a:rPr lang="pt-BR" sz="2000" dirty="0"/>
              <a:t>a famílias/indivíduos em situação de risco pessoal e social, por violação de direitos. </a:t>
            </a:r>
            <a:endParaRPr lang="pt-BR" sz="20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0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/>
              <a:t>Nesse </a:t>
            </a:r>
            <a:r>
              <a:rPr lang="pt-BR" sz="2000" dirty="0"/>
              <a:t>sentido</a:t>
            </a:r>
            <a:r>
              <a:rPr lang="pt-BR" sz="2000" dirty="0" smtClean="0"/>
              <a:t>, </a:t>
            </a:r>
            <a:r>
              <a:rPr lang="pt-BR" sz="2000" b="1" dirty="0"/>
              <a:t>deve agregar instrumentos técnicos e operativos</a:t>
            </a:r>
            <a:r>
              <a:rPr lang="pt-BR" sz="2000" dirty="0"/>
              <a:t>, </a:t>
            </a:r>
            <a:r>
              <a:rPr lang="pt-BR" sz="2000" b="1" dirty="0"/>
              <a:t>bases teórico-metodológicas e ético-política</a:t>
            </a:r>
            <a:r>
              <a:rPr lang="pt-BR" sz="2000" dirty="0"/>
              <a:t>s, que possam proporcionar uma aproximação sucessiva e crítica à realidade </a:t>
            </a:r>
            <a:r>
              <a:rPr lang="pt-BR" sz="2000" dirty="0" smtClean="0"/>
              <a:t>social</a:t>
            </a:r>
            <a:r>
              <a:rPr lang="pt-BR" sz="2000" dirty="0"/>
              <a:t> </a:t>
            </a:r>
            <a:r>
              <a:rPr lang="pt-BR" sz="2000" dirty="0" smtClean="0"/>
              <a:t>em questão.</a:t>
            </a:r>
            <a:endParaRPr lang="pt-BR" sz="2000" dirty="0"/>
          </a:p>
        </p:txBody>
      </p:sp>
      <p:sp>
        <p:nvSpPr>
          <p:cNvPr id="3" name="Retângulo de cantos arredondados 2"/>
          <p:cNvSpPr/>
          <p:nvPr/>
        </p:nvSpPr>
        <p:spPr>
          <a:xfrm>
            <a:off x="2675964" y="161366"/>
            <a:ext cx="6615953" cy="7664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 smtClean="0"/>
              <a:t>ATENÇÃO ESPECIALIZADA </a:t>
            </a:r>
            <a:endParaRPr lang="pt-BR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91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67436" y="1586753"/>
            <a:ext cx="99508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/>
              <a:t>É importante mencionar que a atenção especializada e a qualificação do atendimento ofertado </a:t>
            </a:r>
            <a:r>
              <a:rPr lang="pt-BR" sz="2000" dirty="0" smtClean="0"/>
              <a:t>pela PSE se </a:t>
            </a:r>
            <a:r>
              <a:rPr lang="pt-BR" sz="2000" b="1" dirty="0"/>
              <a:t>expressam também por meio da prevenção do agravamento das situações atendidas. </a:t>
            </a:r>
            <a:endParaRPr lang="pt-BR" sz="20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0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/>
              <a:t>Vale </a:t>
            </a:r>
            <a:r>
              <a:rPr lang="pt-BR" sz="2000" dirty="0"/>
              <a:t>destacar que ações de </a:t>
            </a:r>
            <a:r>
              <a:rPr lang="pt-BR" sz="2000" b="1" dirty="0"/>
              <a:t>capacitação e educação permanente, momentos de integração em equipe, trocas de experiência, estudos de caso e assessoria de profissional </a:t>
            </a:r>
            <a:r>
              <a:rPr lang="pt-BR" sz="2000" dirty="0"/>
              <a:t>externo, dentre outras estratégias, são fundamentais para a qualificação crescente da atenção especializada e dos atendimentos ofertados </a:t>
            </a:r>
            <a:r>
              <a:rPr lang="pt-BR" sz="2000" dirty="0" smtClean="0"/>
              <a:t>pela PSE.</a:t>
            </a:r>
            <a:endParaRPr lang="pt-BR" sz="2000" dirty="0"/>
          </a:p>
        </p:txBody>
      </p:sp>
      <p:sp>
        <p:nvSpPr>
          <p:cNvPr id="3" name="Retângulo de cantos arredondados 2"/>
          <p:cNvSpPr/>
          <p:nvPr/>
        </p:nvSpPr>
        <p:spPr>
          <a:xfrm>
            <a:off x="2675964" y="161366"/>
            <a:ext cx="6615953" cy="7664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 smtClean="0"/>
              <a:t>ATENÇÃO ESPECIALIZADA </a:t>
            </a:r>
            <a:endParaRPr lang="pt-BR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93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360209" y="260351"/>
            <a:ext cx="5599766" cy="9366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800" b="1" dirty="0">
                <a:latin typeface="Arial Black" panose="020B0A04020102020204" pitchFamily="34" charset="0"/>
              </a:rPr>
              <a:t>TRABALHO EM REDE</a:t>
            </a:r>
          </a:p>
        </p:txBody>
      </p:sp>
      <p:sp>
        <p:nvSpPr>
          <p:cNvPr id="4" name="Retângulo 3"/>
          <p:cNvSpPr/>
          <p:nvPr/>
        </p:nvSpPr>
        <p:spPr>
          <a:xfrm>
            <a:off x="2324660" y="1858121"/>
            <a:ext cx="9307046" cy="434097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lnSpc>
                <a:spcPct val="150000"/>
              </a:lnSpc>
              <a:defRPr/>
            </a:pPr>
            <a:r>
              <a:rPr lang="pt-BR" sz="2000" dirty="0"/>
              <a:t>Identificadas as demandas cujo atendimento ultrapassem as competências </a:t>
            </a:r>
            <a:r>
              <a:rPr lang="pt-BR" sz="2000" dirty="0" smtClean="0"/>
              <a:t>da PSE-SUAS, </a:t>
            </a:r>
            <a:r>
              <a:rPr lang="pt-BR" sz="2000" dirty="0"/>
              <a:t>as famílias e indivíduos devem ser encaminhados para </a:t>
            </a:r>
            <a:r>
              <a:rPr lang="pt-BR" sz="2000" b="1" dirty="0"/>
              <a:t>acessar serviços, programas e benefícios da rede </a:t>
            </a:r>
            <a:r>
              <a:rPr lang="pt-BR" sz="2000" b="1" dirty="0" err="1"/>
              <a:t>socioassistencial</a:t>
            </a:r>
            <a:r>
              <a:rPr lang="pt-BR" sz="2000" b="1" dirty="0"/>
              <a:t>, das demais políticas públicas e órgãos de defesa de direitos</a:t>
            </a:r>
            <a:r>
              <a:rPr lang="pt-BR" sz="2000" b="1" dirty="0" smtClean="0"/>
              <a:t>.</a:t>
            </a:r>
          </a:p>
          <a:p>
            <a:pPr algn="just">
              <a:lnSpc>
                <a:spcPct val="150000"/>
              </a:lnSpc>
              <a:defRPr/>
            </a:pPr>
            <a:endParaRPr lang="pt-BR" sz="2000" b="1" dirty="0"/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/>
              <a:t>Estes encaminhamentos devem ser monitorados</a:t>
            </a:r>
            <a:r>
              <a:rPr lang="pt-BR" sz="2000" dirty="0"/>
              <a:t>, no sentido de verificar </a:t>
            </a:r>
            <a:r>
              <a:rPr lang="pt-BR" sz="2000" dirty="0" smtClean="0"/>
              <a:t>seus desdobramentos</a:t>
            </a:r>
            <a:r>
              <a:rPr lang="pt-BR" sz="2000" dirty="0"/>
              <a:t>, e discutidos com outros profissionais da rede que também atendam a família ou indivíduo</a:t>
            </a:r>
            <a:r>
              <a:rPr lang="pt-BR" sz="2000" dirty="0" smtClean="0"/>
              <a:t>.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372124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160059" y="260351"/>
            <a:ext cx="5599766" cy="9366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800" b="1" dirty="0">
                <a:latin typeface="Arial Black" panose="020B0A04020102020204" pitchFamily="34" charset="0"/>
              </a:rPr>
              <a:t>TRABALHO EM REDE</a:t>
            </a:r>
          </a:p>
        </p:txBody>
      </p:sp>
      <p:sp>
        <p:nvSpPr>
          <p:cNvPr id="4" name="Retângulo 3"/>
          <p:cNvSpPr/>
          <p:nvPr/>
        </p:nvSpPr>
        <p:spPr>
          <a:xfrm>
            <a:off x="2324659" y="1858121"/>
            <a:ext cx="8505265" cy="31038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lnSpc>
                <a:spcPct val="150000"/>
              </a:lnSpc>
              <a:defRPr/>
            </a:pPr>
            <a:r>
              <a:rPr lang="pt-BR" sz="2400" dirty="0"/>
              <a:t>Para qualificar a atenção às famílias, a articulação em rede pode comportar, ainda, </a:t>
            </a:r>
            <a:r>
              <a:rPr lang="pt-BR" sz="2400" b="1" dirty="0"/>
              <a:t>o planejamento e desenvolvimento de atividades em parceria, além de estudos de casos conjuntos, dentre outras estratégias. 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73788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160059" y="260351"/>
            <a:ext cx="5599766" cy="9366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800" b="1" dirty="0">
                <a:latin typeface="Arial Black" panose="020B0A04020102020204" pitchFamily="34" charset="0"/>
              </a:rPr>
              <a:t>TRABALHO EM REDE</a:t>
            </a:r>
          </a:p>
        </p:txBody>
      </p:sp>
      <p:sp>
        <p:nvSpPr>
          <p:cNvPr id="4" name="Retângulo 3"/>
          <p:cNvSpPr/>
          <p:nvPr/>
        </p:nvSpPr>
        <p:spPr>
          <a:xfrm>
            <a:off x="2324660" y="1858121"/>
            <a:ext cx="8590990" cy="31038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lnSpc>
                <a:spcPct val="150000"/>
              </a:lnSpc>
              <a:defRPr/>
            </a:pP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</a:rPr>
              <a:t>O trabalho em rede tem como objetivo </a:t>
            </a:r>
            <a:r>
              <a:rPr lang="pt-BR" sz="2400" b="1" dirty="0"/>
              <a:t>integrar as políticas sociai</a:t>
            </a:r>
            <a:r>
              <a:rPr lang="pt-BR" sz="2400" dirty="0"/>
              <a:t>s, na sua </a:t>
            </a:r>
            <a:r>
              <a:rPr lang="pt-BR" sz="2400" b="1" dirty="0"/>
              <a:t>elaboração, execução, monitoramento e avaliação</a:t>
            </a:r>
            <a:r>
              <a:rPr lang="pt-BR" sz="2400" dirty="0"/>
              <a:t>, de modo a superar a fragmentação e </a:t>
            </a:r>
            <a:r>
              <a:rPr lang="pt-BR" sz="2400" b="1" dirty="0"/>
              <a:t>proporcionar a integração das ações, resguardadas as especificidades e competências de cada área</a:t>
            </a:r>
            <a:r>
              <a:rPr lang="pt-B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336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272552" y="1358153"/>
            <a:ext cx="878092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pt-BR" sz="2000" dirty="0" smtClean="0">
                <a:solidFill>
                  <a:srgbClr val="000000"/>
                </a:solidFill>
              </a:rPr>
              <a:t>Poder </a:t>
            </a:r>
            <a:r>
              <a:rPr lang="pt-BR" sz="2000" dirty="0">
                <a:solidFill>
                  <a:srgbClr val="000000"/>
                </a:solidFill>
              </a:rPr>
              <a:t>Judiciário;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pt-BR" sz="2000" dirty="0">
                <a:solidFill>
                  <a:srgbClr val="000000"/>
                </a:solidFill>
              </a:rPr>
              <a:t>Ministério Público;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pt-BR" sz="2000" dirty="0">
                <a:solidFill>
                  <a:srgbClr val="000000"/>
                </a:solidFill>
              </a:rPr>
              <a:t>Defensoria Pública;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pt-BR" sz="2000" dirty="0">
                <a:solidFill>
                  <a:srgbClr val="000000"/>
                </a:solidFill>
              </a:rPr>
              <a:t>Conselho Tutelar;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pt-BR" sz="2000" dirty="0">
                <a:solidFill>
                  <a:srgbClr val="000000"/>
                </a:solidFill>
              </a:rPr>
              <a:t>Delegacias Especializadas;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pt-BR" sz="2000" dirty="0">
                <a:solidFill>
                  <a:srgbClr val="000000"/>
                </a:solidFill>
              </a:rPr>
              <a:t>Serviços de assessoramento jurídico e assistência judiciária;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pt-BR" sz="2000" dirty="0">
                <a:solidFill>
                  <a:srgbClr val="000000"/>
                </a:solidFill>
              </a:rPr>
              <a:t>ONGs que atuam com defesa de direitos, a exemplo dos Centros de Defesa;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pt-BR" sz="2000" dirty="0">
                <a:solidFill>
                  <a:srgbClr val="000000"/>
                </a:solidFill>
              </a:rPr>
              <a:t>CRAS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pt-BR" sz="2000" dirty="0">
                <a:cs typeface="Arial" charset="0"/>
              </a:rPr>
              <a:t>Gestão do </a:t>
            </a:r>
            <a:r>
              <a:rPr lang="pt-BR" sz="2000" dirty="0" err="1">
                <a:cs typeface="Arial" charset="0"/>
              </a:rPr>
              <a:t>CadÚnico</a:t>
            </a:r>
            <a:r>
              <a:rPr lang="pt-BR" sz="2000" dirty="0">
                <a:cs typeface="Arial" charset="0"/>
              </a:rPr>
              <a:t> -  Programas de Transferência de Renda e Benefícios;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pt-BR" sz="2000" dirty="0">
                <a:cs typeface="Arial" charset="0"/>
              </a:rPr>
              <a:t>Serviços de Acolhimento;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pt-BR" sz="2000" dirty="0">
                <a:cs typeface="Arial" charset="0"/>
              </a:rPr>
              <a:t>Trabalho e geração de renda</a:t>
            </a:r>
            <a:r>
              <a:rPr lang="pt-BR" sz="2000" dirty="0"/>
              <a:t>.</a:t>
            </a:r>
            <a:endParaRPr lang="pt-BR" sz="2000" dirty="0">
              <a:solidFill>
                <a:srgbClr val="00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186953" y="174812"/>
            <a:ext cx="601083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pt-BR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REDE DE ARTICULAÇÃO DA PSE</a:t>
            </a:r>
          </a:p>
        </p:txBody>
      </p:sp>
    </p:spTree>
    <p:extLst>
      <p:ext uri="{BB962C8B-B14F-4D97-AF65-F5344CB8AC3E}">
        <p14:creationId xmlns:p14="http://schemas.microsoft.com/office/powerpoint/2010/main" val="215471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909483" y="1842247"/>
            <a:ext cx="90498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/>
              <a:t>A articulação na rede </a:t>
            </a:r>
            <a:r>
              <a:rPr lang="pt-BR" sz="2400" dirty="0" err="1"/>
              <a:t>socioassistencial</a:t>
            </a:r>
            <a:r>
              <a:rPr lang="pt-BR" sz="2400" dirty="0"/>
              <a:t> se traduz por meio de </a:t>
            </a:r>
            <a:r>
              <a:rPr lang="pt-BR" sz="2400" b="1" dirty="0"/>
              <a:t>conexões entre as Unidades do SUAS </a:t>
            </a:r>
            <a:r>
              <a:rPr lang="pt-BR" sz="2400" dirty="0"/>
              <a:t>para que, de forma complementar e continuada, possam atender às demandas dos indivíduos e famílias. </a:t>
            </a:r>
            <a:endParaRPr lang="pt-BR" sz="2400" dirty="0" smtClean="0"/>
          </a:p>
          <a:p>
            <a:pPr algn="just">
              <a:lnSpc>
                <a:spcPct val="150000"/>
              </a:lnSpc>
            </a:pPr>
            <a:endParaRPr lang="pt-BR" sz="2400" dirty="0"/>
          </a:p>
          <a:p>
            <a:pPr algn="just">
              <a:lnSpc>
                <a:spcPct val="150000"/>
              </a:lnSpc>
            </a:pPr>
            <a:r>
              <a:rPr lang="pt-BR" sz="2400" dirty="0" smtClean="0"/>
              <a:t>Nesse </a:t>
            </a:r>
            <a:r>
              <a:rPr lang="pt-BR" sz="2400" dirty="0"/>
              <a:t>sentido, </a:t>
            </a:r>
            <a:r>
              <a:rPr lang="pt-BR" sz="2400" b="1" dirty="0"/>
              <a:t>recomenda-se a definição de fluxos para o relacionamento entre essas Unidades</a:t>
            </a:r>
            <a:r>
              <a:rPr lang="pt-BR" sz="2400" dirty="0"/>
              <a:t>, com vistas ao atendimento integrado, evitando a fragmentação e/ou a sobreposição das ações.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3012141" y="255494"/>
            <a:ext cx="7180730" cy="11833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latin typeface="Arial Black" panose="020B0A04020102020204" pitchFamily="34" charset="0"/>
              </a:rPr>
              <a:t>REDE SUAS</a:t>
            </a:r>
            <a:endParaRPr lang="pt-BR" sz="3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76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tângulo 1"/>
          <p:cNvSpPr>
            <a:spLocks noChangeArrowheads="1"/>
          </p:cNvSpPr>
          <p:nvPr/>
        </p:nvSpPr>
        <p:spPr bwMode="auto">
          <a:xfrm>
            <a:off x="2716306" y="605118"/>
            <a:ext cx="7267482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endParaRPr lang="pt-BR" sz="2800" b="1" dirty="0">
              <a:latin typeface="Calibri-Bold"/>
            </a:endParaRPr>
          </a:p>
          <a:p>
            <a:pPr algn="ctr" eaLnBrk="1" hangingPunct="1">
              <a:lnSpc>
                <a:spcPct val="150000"/>
              </a:lnSpc>
            </a:pPr>
            <a:endParaRPr lang="pt-BR" sz="2800" b="1" dirty="0">
              <a:latin typeface="Calibri-Bold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pt-BR" sz="2800" b="1" dirty="0">
                <a:latin typeface="Calibri" panose="020F0502020204030204" pitchFamily="34" charset="0"/>
              </a:rPr>
              <a:t>O registro de informação </a:t>
            </a:r>
            <a:r>
              <a:rPr lang="pt-BR" sz="2800" dirty="0">
                <a:latin typeface="Calibri" panose="020F0502020204030204" pitchFamily="34" charset="0"/>
              </a:rPr>
              <a:t>constitui procedimento a ser adotado </a:t>
            </a:r>
            <a:r>
              <a:rPr lang="pt-BR" sz="2800" dirty="0" smtClean="0">
                <a:latin typeface="Calibri" panose="020F0502020204030204" pitchFamily="34" charset="0"/>
              </a:rPr>
              <a:t>pela equipe da PSE </a:t>
            </a:r>
            <a:r>
              <a:rPr lang="pt-BR" sz="2800" dirty="0">
                <a:latin typeface="Calibri" panose="020F0502020204030204" pitchFamily="34" charset="0"/>
              </a:rPr>
              <a:t>para </a:t>
            </a:r>
            <a:r>
              <a:rPr lang="pt-BR" sz="2800" b="1" dirty="0">
                <a:latin typeface="Calibri" panose="020F0502020204030204" pitchFamily="34" charset="0"/>
              </a:rPr>
              <a:t>gerar </a:t>
            </a:r>
            <a:r>
              <a:rPr lang="pt-BR" sz="2800" b="1" dirty="0" smtClean="0">
                <a:latin typeface="Calibri" panose="020F0502020204030204" pitchFamily="34" charset="0"/>
              </a:rPr>
              <a:t>conhecimento e aprimoramento do trabalho social, bem como </a:t>
            </a:r>
            <a:r>
              <a:rPr lang="pt-BR" sz="2800" b="1" dirty="0">
                <a:latin typeface="Calibri" panose="020F0502020204030204" pitchFamily="34" charset="0"/>
              </a:rPr>
              <a:t>instrumentalizar a gestão, o monitoramento e a </a:t>
            </a:r>
            <a:r>
              <a:rPr lang="pt-BR" sz="2800" b="1" dirty="0" smtClean="0">
                <a:latin typeface="Calibri" panose="020F0502020204030204" pitchFamily="34" charset="0"/>
              </a:rPr>
              <a:t>avaliação dos serviços ofertados frente as demandas apresentas. </a:t>
            </a:r>
            <a:endParaRPr lang="pt-BR" sz="2800" b="1" dirty="0">
              <a:latin typeface="Calibri" panose="020F0502020204030204" pitchFamily="34" charset="0"/>
            </a:endParaRPr>
          </a:p>
        </p:txBody>
      </p:sp>
      <p:sp>
        <p:nvSpPr>
          <p:cNvPr id="3" name="Retângulo de cantos arredondados 2"/>
          <p:cNvSpPr/>
          <p:nvPr/>
        </p:nvSpPr>
        <p:spPr>
          <a:xfrm>
            <a:off x="3039035" y="282388"/>
            <a:ext cx="6683189" cy="9681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2400" b="1" dirty="0">
                <a:solidFill>
                  <a:schemeClr val="bg1"/>
                </a:solidFill>
                <a:latin typeface="Arial Black" pitchFamily="34" charset="0"/>
              </a:rPr>
              <a:t>REGISTRO DE INFORMAÇÃO</a:t>
            </a:r>
            <a:endParaRPr lang="pt-B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7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tângulo 1"/>
          <p:cNvSpPr>
            <a:spLocks noChangeArrowheads="1"/>
          </p:cNvSpPr>
          <p:nvPr/>
        </p:nvSpPr>
        <p:spPr bwMode="auto">
          <a:xfrm>
            <a:off x="2205319" y="1707776"/>
            <a:ext cx="883471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pt-BR" sz="2400" dirty="0" smtClean="0"/>
              <a:t>Os </a:t>
            </a:r>
            <a:r>
              <a:rPr lang="pt-BR" sz="2400" dirty="0"/>
              <a:t>registros devem ser realizados por </a:t>
            </a:r>
            <a:r>
              <a:rPr lang="pt-BR" sz="2400" b="1" dirty="0"/>
              <a:t>meio de instrumentais que permitam armazenar um conjunto de informações pertinentes ao trabalho social desenvolvi</a:t>
            </a:r>
            <a:r>
              <a:rPr lang="pt-BR" sz="2400" dirty="0"/>
              <a:t>do, tais como: ações realizadas, situações atendidas, instrumentos, métodos e procedimentos adotados, encaminhamentos realizados e resultados atingidos. </a:t>
            </a:r>
            <a:endParaRPr lang="pt-BR" sz="2400" b="1" dirty="0">
              <a:latin typeface="Calibri" panose="020F0502020204030204" pitchFamily="34" charset="0"/>
            </a:endParaRPr>
          </a:p>
        </p:txBody>
      </p:sp>
      <p:sp>
        <p:nvSpPr>
          <p:cNvPr id="3" name="Retângulo de cantos arredondados 2"/>
          <p:cNvSpPr/>
          <p:nvPr/>
        </p:nvSpPr>
        <p:spPr>
          <a:xfrm>
            <a:off x="3039035" y="282388"/>
            <a:ext cx="6683189" cy="9681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pt-BR" sz="2400" b="1" dirty="0">
                <a:solidFill>
                  <a:schemeClr val="bg1"/>
                </a:solidFill>
                <a:latin typeface="Arial Black" pitchFamily="34" charset="0"/>
              </a:rPr>
              <a:t>REGISTRO DE INFORMAÇÃO</a:t>
            </a:r>
            <a:endParaRPr lang="pt-B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8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135188" y="2487705"/>
            <a:ext cx="83266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pt-BR" sz="2800" dirty="0" smtClean="0">
                <a:latin typeface="Calibri-BoldItalic"/>
                <a:cs typeface="Arial" charset="0"/>
              </a:rPr>
              <a:t>Prontuários</a:t>
            </a:r>
            <a:endParaRPr lang="pt-BR" sz="2800" dirty="0">
              <a:latin typeface="Calibri-BoldItalic"/>
              <a:cs typeface="Arial" charset="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pt-BR" sz="2800" dirty="0" smtClean="0">
                <a:latin typeface="Arial" charset="0"/>
                <a:cs typeface="Arial" charset="0"/>
              </a:rPr>
              <a:t>Planos de Acompanhamento (PIA, PAF, PDU)</a:t>
            </a:r>
            <a:endParaRPr lang="pt-BR" sz="2800" dirty="0">
              <a:latin typeface="Arial" charset="0"/>
              <a:cs typeface="Arial" charset="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pt-BR" sz="2800" dirty="0" smtClean="0">
                <a:latin typeface="Arial" charset="0"/>
                <a:cs typeface="Arial" charset="0"/>
              </a:rPr>
              <a:t>Relatórios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pt-BR" sz="2800" dirty="0" smtClean="0">
                <a:latin typeface="Arial" charset="0"/>
                <a:cs typeface="Arial" charset="0"/>
              </a:rPr>
              <a:t>Sistemas de Informação</a:t>
            </a:r>
            <a:endParaRPr lang="pt-BR" sz="2800" dirty="0">
              <a:latin typeface="Arial" charset="0"/>
              <a:cs typeface="Arial" charset="0"/>
            </a:endParaRPr>
          </a:p>
        </p:txBody>
      </p:sp>
      <p:sp>
        <p:nvSpPr>
          <p:cNvPr id="3" name="Retângulo de cantos arredondados 2"/>
          <p:cNvSpPr/>
          <p:nvPr/>
        </p:nvSpPr>
        <p:spPr>
          <a:xfrm>
            <a:off x="2743200" y="403412"/>
            <a:ext cx="7355541" cy="12505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pt-BR" sz="2000" b="1" dirty="0">
                <a:solidFill>
                  <a:schemeClr val="bg1"/>
                </a:solidFill>
                <a:latin typeface="Arial Black" pitchFamily="34" charset="0"/>
              </a:rPr>
              <a:t>INSTRUMENTAIS PARA O </a:t>
            </a:r>
            <a:endParaRPr lang="pt-BR" sz="2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Arial Black" pitchFamily="34" charset="0"/>
              </a:rPr>
              <a:t>REGISTRO </a:t>
            </a:r>
            <a:r>
              <a:rPr lang="pt-BR" sz="2000" b="1" dirty="0">
                <a:solidFill>
                  <a:schemeClr val="bg1"/>
                </a:solidFill>
                <a:latin typeface="Arial Black" pitchFamily="34" charset="0"/>
              </a:rPr>
              <a:t>DE INFORMAÇÕES</a:t>
            </a:r>
          </a:p>
        </p:txBody>
      </p:sp>
    </p:spTree>
    <p:extLst>
      <p:ext uri="{BB962C8B-B14F-4D97-AF65-F5344CB8AC3E}">
        <p14:creationId xmlns:p14="http://schemas.microsoft.com/office/powerpoint/2010/main" val="173194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/>
        </p:nvGraphicFramePr>
        <p:xfrm>
          <a:off x="1492624" y="1586753"/>
          <a:ext cx="9950823" cy="4551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tângulo 3"/>
          <p:cNvSpPr/>
          <p:nvPr/>
        </p:nvSpPr>
        <p:spPr>
          <a:xfrm>
            <a:off x="2743201" y="268940"/>
            <a:ext cx="7799294" cy="6185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>
                <a:latin typeface="Arial" charset="0"/>
                <a:cs typeface="Arial" charset="0"/>
              </a:rPr>
              <a:t>PLANOS TÉCNICO-OPERATIVOS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194103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de cantos arredondados 1"/>
          <p:cNvSpPr/>
          <p:nvPr/>
        </p:nvSpPr>
        <p:spPr>
          <a:xfrm>
            <a:off x="3334871" y="121024"/>
            <a:ext cx="7059705" cy="6589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PLANO DE ACOMPANHAMENTO </a:t>
            </a:r>
            <a:endParaRPr lang="pt-BR" sz="2400" b="1" dirty="0"/>
          </a:p>
        </p:txBody>
      </p:sp>
      <p:sp>
        <p:nvSpPr>
          <p:cNvPr id="3" name="Retângulo 2"/>
          <p:cNvSpPr/>
          <p:nvPr/>
        </p:nvSpPr>
        <p:spPr>
          <a:xfrm>
            <a:off x="1954866" y="1193426"/>
            <a:ext cx="915744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b="1" dirty="0"/>
              <a:t>Construído de forma conjunta com cada família/indivíduo</a:t>
            </a:r>
            <a:r>
              <a:rPr lang="pt-BR" sz="2000" dirty="0"/>
              <a:t>, o Plano de Acompanhamento deve </a:t>
            </a:r>
            <a:r>
              <a:rPr lang="pt-BR" sz="2000" b="1" dirty="0"/>
              <a:t>delinear estratégias que serão adotadas </a:t>
            </a:r>
            <a:r>
              <a:rPr lang="pt-BR" sz="2000" dirty="0"/>
              <a:t>no decorrer do acompanhamento especializados, </a:t>
            </a:r>
            <a:r>
              <a:rPr lang="pt-BR" sz="2000" b="1" dirty="0"/>
              <a:t>bem como os compromissos de cada parte</a:t>
            </a:r>
            <a:r>
              <a:rPr lang="pt-BR" sz="2000" dirty="0"/>
              <a:t>, em conformidade com as especificidades das situações atendidas</a:t>
            </a:r>
            <a:r>
              <a:rPr lang="pt-BR" sz="20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0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b="1" dirty="0"/>
              <a:t>A periodicidade dos atendimentos </a:t>
            </a:r>
            <a:r>
              <a:rPr lang="pt-BR" sz="2000" dirty="0"/>
              <a:t>e a </a:t>
            </a:r>
            <a:r>
              <a:rPr lang="pt-BR" sz="2000" b="1" dirty="0"/>
              <a:t>duração do acompanhamento especializad</a:t>
            </a:r>
            <a:r>
              <a:rPr lang="pt-BR" sz="2000" dirty="0"/>
              <a:t>o serão avaliadas pela equipe </a:t>
            </a:r>
            <a:r>
              <a:rPr lang="pt-BR" sz="2000" dirty="0" smtClean="0"/>
              <a:t>técnica, </a:t>
            </a:r>
            <a:r>
              <a:rPr lang="pt-BR" sz="2000" dirty="0"/>
              <a:t>considerando as demandas observadas e acordos firmados com os usuários. </a:t>
            </a: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95719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2868425" y="1370759"/>
            <a:ext cx="7611036" cy="35769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2400" b="1" dirty="0" smtClean="0">
                <a:latin typeface="Arial Rounded MT Bold" panose="020F0704030504030204" pitchFamily="34" charset="0"/>
              </a:rPr>
              <a:t>SERVIÇO DE PROTEÇÃO E ATENDIMENTO ESPECIALIZADO A FAMÍLIAS E INDIVÍDUOS </a:t>
            </a:r>
          </a:p>
          <a:p>
            <a:pPr algn="ctr">
              <a:lnSpc>
                <a:spcPct val="150000"/>
              </a:lnSpc>
            </a:pPr>
            <a:r>
              <a:rPr lang="pt-BR" sz="4000" b="1" dirty="0" smtClean="0">
                <a:latin typeface="Arial Black" panose="020B0A04020102020204" pitchFamily="34" charset="0"/>
              </a:rPr>
              <a:t>PAEFI</a:t>
            </a:r>
            <a:endParaRPr lang="pt-BR" sz="40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23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133599" y="1385047"/>
            <a:ext cx="808616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200" b="1" i="1" dirty="0"/>
              <a:t>Conforme a PNAS a família é um núcleo afetivo, vinculado por laços </a:t>
            </a:r>
            <a:r>
              <a:rPr lang="pt-BR" sz="3200" b="1" i="1" dirty="0" smtClean="0"/>
              <a:t>consanguíneos</a:t>
            </a:r>
            <a:r>
              <a:rPr lang="pt-BR" sz="3200" b="1" i="1" dirty="0"/>
              <a:t>, de aliança ou de afinidade e está organizada em torno das relações geracionais e de gênero. (p. 90)</a:t>
            </a:r>
          </a:p>
        </p:txBody>
      </p:sp>
    </p:spTree>
    <p:extLst>
      <p:ext uri="{BB962C8B-B14F-4D97-AF65-F5344CB8AC3E}">
        <p14:creationId xmlns:p14="http://schemas.microsoft.com/office/powerpoint/2010/main" val="294860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151530" y="2057400"/>
            <a:ext cx="8444752" cy="361725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lnSpc>
                <a:spcPct val="150000"/>
              </a:lnSpc>
              <a:defRPr/>
            </a:pPr>
            <a:r>
              <a:rPr lang="pt-BR" sz="2800" dirty="0"/>
              <a:t>Implica, reconhecer que esta pode se configurar como um espaço contraditório, onde o lugar da proteção pode ser também o da violência e da violação de direitos. </a:t>
            </a:r>
          </a:p>
        </p:txBody>
      </p:sp>
      <p:sp>
        <p:nvSpPr>
          <p:cNvPr id="6" name="Retângulo 5"/>
          <p:cNvSpPr/>
          <p:nvPr/>
        </p:nvSpPr>
        <p:spPr>
          <a:xfrm>
            <a:off x="3785450" y="411104"/>
            <a:ext cx="5176911" cy="69373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400" b="1" dirty="0">
                <a:latin typeface="Arial Black" panose="020B0A04020102020204" pitchFamily="34" charset="0"/>
              </a:rPr>
              <a:t>CENTRALIDADE NA FAMÍLIA </a:t>
            </a:r>
          </a:p>
        </p:txBody>
      </p:sp>
    </p:spTree>
    <p:extLst>
      <p:ext uri="{BB962C8B-B14F-4D97-AF65-F5344CB8AC3E}">
        <p14:creationId xmlns:p14="http://schemas.microsoft.com/office/powerpoint/2010/main" val="113502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017900" y="1743075"/>
            <a:ext cx="914063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/>
              <a:t>A centralidade na família no trabalho social </a:t>
            </a:r>
            <a:r>
              <a:rPr lang="pt-BR" sz="2000" dirty="0" smtClean="0"/>
              <a:t>implica </a:t>
            </a:r>
            <a:r>
              <a:rPr lang="pt-BR" sz="2000" dirty="0"/>
              <a:t>no </a:t>
            </a:r>
            <a:r>
              <a:rPr lang="pt-BR" sz="2000" b="1" dirty="0"/>
              <a:t>reconhecimento da autonomia da família e de cada um de seus membros na construção de sua trajetória e projetos de vida</a:t>
            </a:r>
            <a:r>
              <a:rPr lang="pt-BR" sz="2000" dirty="0" smtClean="0"/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000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/>
              <a:t> Esta </a:t>
            </a:r>
            <a:r>
              <a:rPr lang="pt-BR" sz="2000" dirty="0"/>
              <a:t>compreensão </a:t>
            </a:r>
            <a:r>
              <a:rPr lang="pt-BR" sz="2000" b="1" dirty="0"/>
              <a:t>deve repercutir, na definição de intervenções e metodologias </a:t>
            </a:r>
            <a:r>
              <a:rPr lang="pt-BR" sz="2000" dirty="0"/>
              <a:t>que, por vezes, </a:t>
            </a:r>
            <a:r>
              <a:rPr lang="pt-BR" sz="2000" b="1" dirty="0"/>
              <a:t>poderá impossibilitar a inserção de algum (s) membro (s) da família no acompanhamento,</a:t>
            </a:r>
            <a:r>
              <a:rPr lang="pt-BR" sz="2000" dirty="0"/>
              <a:t> de modo a resguardar a proteção, a confiança e o desejo dos demais membros.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000" dirty="0" smtClean="0"/>
          </a:p>
        </p:txBody>
      </p:sp>
    </p:spTree>
    <p:extLst>
      <p:ext uri="{BB962C8B-B14F-4D97-AF65-F5344CB8AC3E}">
        <p14:creationId xmlns:p14="http://schemas.microsoft.com/office/powerpoint/2010/main" val="99754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67435" y="1990165"/>
            <a:ext cx="978945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/>
              <a:t>De acordo com o disposto na Tipificação Nacional de Serviços </a:t>
            </a:r>
            <a:r>
              <a:rPr lang="pt-BR" sz="2000" dirty="0" err="1"/>
              <a:t>Socioassistenciais</a:t>
            </a:r>
            <a:r>
              <a:rPr lang="pt-BR" sz="2000" dirty="0"/>
              <a:t>, </a:t>
            </a:r>
            <a:r>
              <a:rPr lang="pt-BR" sz="2000" b="1" dirty="0"/>
              <a:t>é o serviço de apoio, orientação e acompanhamento a famílias com um ou mais de seus membros em situação de ameaça ou violação de direitos. </a:t>
            </a:r>
            <a:endParaRPr lang="pt-BR" sz="20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0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b="1" dirty="0" smtClean="0"/>
              <a:t>Compreende </a:t>
            </a:r>
            <a:r>
              <a:rPr lang="pt-BR" sz="2000" b="1" dirty="0"/>
              <a:t>atenções e orientações direcionadas para a promoção de direitos, a preservação e o fortalecimento de vínculos </a:t>
            </a:r>
            <a:r>
              <a:rPr lang="pt-BR" sz="2000" dirty="0"/>
              <a:t>familiares, comunitários e sociais e para o fortalecimento da função protetiva das famílias diante do conjunto de condições que as </a:t>
            </a:r>
            <a:r>
              <a:rPr lang="pt-BR" sz="2000" dirty="0" err="1"/>
              <a:t>vulnerabilizam</a:t>
            </a:r>
            <a:r>
              <a:rPr lang="pt-BR" sz="2000" dirty="0"/>
              <a:t> e/ou as submetem a situações de risco pessoal e social.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2635624" y="268941"/>
            <a:ext cx="8054788" cy="9547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latin typeface="Arial Rounded MT Bold" panose="020F0704030504030204" pitchFamily="34" charset="0"/>
              </a:rPr>
              <a:t>Descrição do PAEFI</a:t>
            </a:r>
            <a:endParaRPr lang="pt-BR" sz="20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79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00202" y="1694328"/>
            <a:ext cx="989703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/>
              <a:t>O atendimento fundamenta-se no </a:t>
            </a:r>
            <a:r>
              <a:rPr lang="pt-BR" sz="2000" b="1" dirty="0"/>
              <a:t>respeito à heterogeneidade, potencialidades, valores, crenças e identidades das famílias. </a:t>
            </a:r>
            <a:endParaRPr lang="pt-BR" sz="20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0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/>
              <a:t>O </a:t>
            </a:r>
            <a:r>
              <a:rPr lang="pt-BR" sz="2000" dirty="0"/>
              <a:t>serviço </a:t>
            </a:r>
            <a:r>
              <a:rPr lang="pt-BR" sz="2000" b="1" dirty="0"/>
              <a:t>articula-se com as atividades e atenções prestadas às famílias nos demais serviços </a:t>
            </a:r>
            <a:r>
              <a:rPr lang="pt-BR" sz="2000" b="1" dirty="0" err="1"/>
              <a:t>socioassistenciais</a:t>
            </a:r>
            <a:r>
              <a:rPr lang="pt-BR" sz="2000" b="1" dirty="0"/>
              <a:t>, nas diversas políticas públicas </a:t>
            </a:r>
            <a:r>
              <a:rPr lang="pt-BR" sz="2000" dirty="0"/>
              <a:t>e com os demais órgãos do Sistema de Garantia de Direitos. </a:t>
            </a:r>
            <a:endParaRPr lang="pt-BR" sz="20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0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/>
              <a:t>Deve </a:t>
            </a:r>
            <a:r>
              <a:rPr lang="pt-BR" sz="2000" dirty="0"/>
              <a:t>garantir </a:t>
            </a:r>
            <a:r>
              <a:rPr lang="pt-BR" sz="2000" b="1" dirty="0"/>
              <a:t>atendimento sistemático, continuado e providências necessárias </a:t>
            </a:r>
            <a:r>
              <a:rPr lang="pt-BR" sz="2000" dirty="0"/>
              <a:t>para a inclusão da família e seus membros em serviços </a:t>
            </a:r>
            <a:r>
              <a:rPr lang="pt-BR" sz="2000" dirty="0" err="1"/>
              <a:t>socioassistenciais</a:t>
            </a:r>
            <a:r>
              <a:rPr lang="pt-BR" sz="2000" dirty="0"/>
              <a:t> e/ou em programas de transferência de renda, de forma a </a:t>
            </a:r>
            <a:r>
              <a:rPr lang="pt-BR" sz="2000" b="1" dirty="0"/>
              <a:t>qualificar a intervenção e restaurar direitos</a:t>
            </a:r>
            <a:r>
              <a:rPr lang="pt-BR" sz="2000" dirty="0"/>
              <a:t>. 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2635624" y="268941"/>
            <a:ext cx="8054788" cy="9547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latin typeface="Arial Rounded MT Bold" panose="020F0704030504030204" pitchFamily="34" charset="0"/>
              </a:rPr>
              <a:t>Descrição do PAEFI</a:t>
            </a:r>
            <a:endParaRPr lang="pt-BR" sz="20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67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2635624" y="268941"/>
            <a:ext cx="8054788" cy="9547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latin typeface="Arial Rounded MT Bold" panose="020F0704030504030204" pitchFamily="34" charset="0"/>
              </a:rPr>
              <a:t>Quais os objetivos do PAEFI?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9482" y="1922929"/>
            <a:ext cx="95205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/>
              <a:t>Contribuir para o </a:t>
            </a:r>
            <a:r>
              <a:rPr lang="pt-BR" sz="2000" b="1" dirty="0"/>
              <a:t>fortalecimento da família </a:t>
            </a:r>
            <a:r>
              <a:rPr lang="pt-BR" sz="2000" dirty="0"/>
              <a:t>no desempenho de sua função protetiva</a:t>
            </a:r>
            <a:r>
              <a:rPr lang="pt-BR" sz="2000" dirty="0" smtClean="0"/>
              <a:t>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b="1" dirty="0"/>
              <a:t>Processar a inclusão </a:t>
            </a:r>
            <a:r>
              <a:rPr lang="pt-BR" sz="2000" dirty="0"/>
              <a:t>das famílias no sistema de proteção social e nos serviços públicos, conforme necessidades</a:t>
            </a:r>
            <a:r>
              <a:rPr lang="pt-BR" sz="2000" dirty="0" smtClean="0"/>
              <a:t>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b="1" dirty="0" smtClean="0"/>
              <a:t>Contribuir </a:t>
            </a:r>
            <a:r>
              <a:rPr lang="pt-BR" sz="2000" b="1" dirty="0"/>
              <a:t>para restaurar e preservar a integridade </a:t>
            </a:r>
            <a:r>
              <a:rPr lang="pt-BR" sz="2000" dirty="0"/>
              <a:t>e as condições de autonomia dos usuários</a:t>
            </a:r>
            <a:r>
              <a:rPr lang="pt-BR" sz="2000" dirty="0" smtClean="0"/>
              <a:t>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/>
              <a:t>Contribuir </a:t>
            </a:r>
            <a:r>
              <a:rPr lang="pt-BR" sz="2000" dirty="0"/>
              <a:t>para </a:t>
            </a:r>
            <a:r>
              <a:rPr lang="pt-BR" sz="2000" b="1" dirty="0"/>
              <a:t>romper com padrões violadores de direitos </a:t>
            </a:r>
            <a:r>
              <a:rPr lang="pt-BR" sz="2000" dirty="0"/>
              <a:t>no interior da família; </a:t>
            </a:r>
            <a:endParaRPr lang="pt-BR" sz="2000" dirty="0" smtClean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/>
              <a:t>Contribuir </a:t>
            </a:r>
            <a:r>
              <a:rPr lang="pt-BR" sz="2000" dirty="0"/>
              <a:t>para a </a:t>
            </a:r>
            <a:r>
              <a:rPr lang="pt-BR" sz="2000" b="1" dirty="0"/>
              <a:t>reparação de danos </a:t>
            </a:r>
            <a:r>
              <a:rPr lang="pt-BR" sz="2000" dirty="0"/>
              <a:t>e da incidência de violação de direitos; </a:t>
            </a:r>
            <a:endParaRPr lang="pt-BR" sz="2000" dirty="0" smtClean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b="1" dirty="0" smtClean="0"/>
              <a:t>Prevenir </a:t>
            </a:r>
            <a:r>
              <a:rPr lang="pt-BR" sz="2000" b="1" dirty="0"/>
              <a:t>a reincidência </a:t>
            </a:r>
            <a:r>
              <a:rPr lang="pt-BR" sz="2000" dirty="0"/>
              <a:t>de violações de direito</a:t>
            </a:r>
          </a:p>
        </p:txBody>
      </p:sp>
    </p:spTree>
    <p:extLst>
      <p:ext uri="{BB962C8B-B14F-4D97-AF65-F5344CB8AC3E}">
        <p14:creationId xmlns:p14="http://schemas.microsoft.com/office/powerpoint/2010/main" val="221929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2635624" y="268941"/>
            <a:ext cx="8054788" cy="9547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latin typeface="Arial Rounded MT Bold" panose="020F0704030504030204" pitchFamily="34" charset="0"/>
              </a:rPr>
              <a:t>Quais são as atividades essenciais do PAEFI? 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9482" y="1922929"/>
            <a:ext cx="9520518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b="1" dirty="0" smtClean="0"/>
              <a:t>Entrevistas</a:t>
            </a:r>
            <a:r>
              <a:rPr lang="pt-BR" dirty="0" smtClean="0"/>
              <a:t> </a:t>
            </a:r>
            <a:r>
              <a:rPr lang="pt-BR" dirty="0"/>
              <a:t>de acolhida e avaliação inicial</a:t>
            </a:r>
            <a:r>
              <a:rPr lang="pt-BR" dirty="0" smtClean="0"/>
              <a:t>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b="1" dirty="0" smtClean="0"/>
              <a:t>Atendimento </a:t>
            </a:r>
            <a:r>
              <a:rPr lang="pt-BR" b="1" dirty="0"/>
              <a:t>psicossocial </a:t>
            </a:r>
            <a:r>
              <a:rPr lang="pt-BR" dirty="0"/>
              <a:t>(individual, familiar e em grupo</a:t>
            </a:r>
            <a:r>
              <a:rPr lang="pt-BR" dirty="0" smtClean="0"/>
              <a:t>);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Construção </a:t>
            </a:r>
            <a:r>
              <a:rPr lang="pt-BR" dirty="0"/>
              <a:t>do </a:t>
            </a:r>
            <a:r>
              <a:rPr lang="pt-BR" b="1" dirty="0"/>
              <a:t>Plano de Atendimento</a:t>
            </a:r>
            <a:r>
              <a:rPr lang="pt-BR" dirty="0" smtClean="0"/>
              <a:t>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Orientação </a:t>
            </a:r>
            <a:r>
              <a:rPr lang="pt-BR" b="1" dirty="0"/>
              <a:t>jurídico-social; </a:t>
            </a:r>
            <a:endParaRPr lang="pt-BR" b="1" dirty="0" smtClean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b="1" dirty="0" smtClean="0"/>
              <a:t>Elaboração </a:t>
            </a:r>
            <a:r>
              <a:rPr lang="pt-BR" b="1" dirty="0"/>
              <a:t>de relatórios </a:t>
            </a:r>
            <a:r>
              <a:rPr lang="pt-BR" dirty="0"/>
              <a:t>técnicos sobre o acompanhamento realizado</a:t>
            </a:r>
            <a:r>
              <a:rPr lang="pt-BR" dirty="0" smtClean="0"/>
              <a:t>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b="1" dirty="0" smtClean="0"/>
              <a:t>Ações </a:t>
            </a:r>
            <a:r>
              <a:rPr lang="pt-BR" b="1" dirty="0"/>
              <a:t>de mobilização </a:t>
            </a:r>
            <a:r>
              <a:rPr lang="pt-BR" dirty="0"/>
              <a:t>e enfrentamento</a:t>
            </a:r>
            <a:r>
              <a:rPr lang="pt-BR" dirty="0" smtClean="0"/>
              <a:t>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b="1" dirty="0" smtClean="0"/>
              <a:t>Acompanhamento </a:t>
            </a:r>
            <a:r>
              <a:rPr lang="pt-BR" b="1" dirty="0"/>
              <a:t>dos encaminhamentos</a:t>
            </a:r>
            <a:r>
              <a:rPr lang="pt-BR" dirty="0" smtClean="0"/>
              <a:t>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b="1" dirty="0" smtClean="0"/>
              <a:t>Visita </a:t>
            </a:r>
            <a:r>
              <a:rPr lang="pt-BR" b="1" dirty="0"/>
              <a:t>domiciliar</a:t>
            </a:r>
            <a:r>
              <a:rPr lang="pt-BR" dirty="0"/>
              <a:t>, quando necessário</a:t>
            </a:r>
            <a:r>
              <a:rPr lang="pt-BR" dirty="0" smtClean="0"/>
              <a:t>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b="1" dirty="0" smtClean="0"/>
              <a:t>Articulação </a:t>
            </a:r>
            <a:r>
              <a:rPr lang="pt-BR" b="1" dirty="0"/>
              <a:t>com a rede</a:t>
            </a: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0769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2635624" y="268941"/>
            <a:ext cx="8054788" cy="9547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latin typeface="Arial Rounded MT Bold" panose="020F0704030504030204" pitchFamily="34" charset="0"/>
              </a:rPr>
              <a:t>Quais as condições e formas de acesso ao PAEFI?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9482" y="1922929"/>
            <a:ext cx="899608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b="1" dirty="0"/>
              <a:t>Condições</a:t>
            </a:r>
            <a:r>
              <a:rPr lang="pt-BR" dirty="0"/>
              <a:t>: Famílias e indivíduos que vivenciam violação de direitos. </a:t>
            </a:r>
            <a:endParaRPr lang="pt-BR" dirty="0" smtClean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dirty="0" smtClean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b="1" dirty="0" smtClean="0"/>
              <a:t>Formas</a:t>
            </a:r>
            <a:r>
              <a:rPr lang="pt-BR" b="1" dirty="0"/>
              <a:t>:</a:t>
            </a:r>
            <a:r>
              <a:rPr lang="pt-BR" dirty="0"/>
              <a:t> Por identificação e encaminhamento dos serviços de proteção e vigilância social; por encaminhamento de outros serviços sócio assistenciais, das demais políticas públicas setoriais, dos demais órgãos do Sistema de Garantia de Direitos e do Sistema de Segurança Pública; por demanda espontânea</a:t>
            </a:r>
          </a:p>
        </p:txBody>
      </p:sp>
    </p:spTree>
    <p:extLst>
      <p:ext uri="{BB962C8B-B14F-4D97-AF65-F5344CB8AC3E}">
        <p14:creationId xmlns:p14="http://schemas.microsoft.com/office/powerpoint/2010/main" val="100008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de cantos arredondados 1"/>
          <p:cNvSpPr/>
          <p:nvPr/>
        </p:nvSpPr>
        <p:spPr>
          <a:xfrm>
            <a:off x="2728913" y="300038"/>
            <a:ext cx="8115300" cy="16144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bg1"/>
                </a:solidFill>
              </a:rPr>
              <a:t>COMO ORGANIZAR A DEMANDA DO PAEFI</a:t>
            </a:r>
          </a:p>
          <a:p>
            <a:pPr algn="ctr"/>
            <a:r>
              <a:rPr lang="pt-BR" sz="2400" b="1" dirty="0" smtClean="0">
                <a:solidFill>
                  <a:schemeClr val="bg1"/>
                </a:solidFill>
              </a:rPr>
              <a:t>NO MUNICÍPIOS QUE NÃO TEM EQUIPE DA PSE?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557463" y="2457450"/>
            <a:ext cx="871537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dirty="0" smtClean="0"/>
              <a:t>Organizar os prontuários das famílias em atendimento:</a:t>
            </a:r>
          </a:p>
          <a:p>
            <a:pPr marL="714375" indent="-357188">
              <a:buFont typeface="Wingdings" panose="05000000000000000000" pitchFamily="2" charset="2"/>
              <a:buChar char="ü"/>
            </a:pPr>
            <a:r>
              <a:rPr lang="pt-BR" dirty="0" smtClean="0"/>
              <a:t>PAIF</a:t>
            </a:r>
          </a:p>
          <a:p>
            <a:pPr marL="714375" indent="-357188">
              <a:buFont typeface="Wingdings" panose="05000000000000000000" pitchFamily="2" charset="2"/>
              <a:buChar char="ü"/>
            </a:pPr>
            <a:r>
              <a:rPr lang="pt-BR" dirty="0" smtClean="0"/>
              <a:t>PAEFI</a:t>
            </a:r>
          </a:p>
          <a:p>
            <a:pPr marL="714375" indent="-357188">
              <a:buFont typeface="Wingdings" panose="05000000000000000000" pitchFamily="2" charset="2"/>
              <a:buChar char="ü"/>
            </a:pPr>
            <a:r>
              <a:rPr lang="pt-BR" dirty="0" smtClean="0"/>
              <a:t>Monitoramento</a:t>
            </a:r>
          </a:p>
          <a:p>
            <a:pPr marL="714375" indent="-357188">
              <a:buFont typeface="Wingdings" panose="05000000000000000000" pitchFamily="2" charset="2"/>
              <a:buChar char="ü"/>
            </a:pPr>
            <a:r>
              <a:rPr lang="pt-BR" dirty="0" smtClean="0"/>
              <a:t>Desvinculadas dos serviços</a:t>
            </a:r>
            <a:endParaRPr lang="pt-BR" dirty="0"/>
          </a:p>
          <a:p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dirty="0" smtClean="0"/>
              <a:t>Avaliar a demanda e a carga horária necessária para atende-la;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dirty="0" smtClean="0"/>
              <a:t>Realizar estudo de caso (se necessário)</a:t>
            </a:r>
          </a:p>
          <a:p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dirty="0" smtClean="0"/>
              <a:t>Elaborar/implementar  o PAF</a:t>
            </a:r>
          </a:p>
          <a:p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dirty="0" smtClean="0"/>
              <a:t>Preencher o RMA/Mensal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764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io-quadro 1"/>
          <p:cNvSpPr/>
          <p:nvPr/>
        </p:nvSpPr>
        <p:spPr>
          <a:xfrm>
            <a:off x="2043954" y="806823"/>
            <a:ext cx="8243046" cy="5002305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pt-BR" sz="4800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806359" y="2469632"/>
            <a:ext cx="6037728" cy="1683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pt-BR" sz="2400" b="1" dirty="0">
                <a:latin typeface="Arial Rounded MT Bold" panose="020F0704030504030204" pitchFamily="34" charset="0"/>
              </a:rPr>
              <a:t>PROTEÇÃO SOCIAL ESPECIAL DE MÉDIA COMPLEXIDADE NOS </a:t>
            </a:r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PEQUENOS MUNICÍPIOS</a:t>
            </a:r>
          </a:p>
        </p:txBody>
      </p:sp>
    </p:spTree>
    <p:extLst>
      <p:ext uri="{BB962C8B-B14F-4D97-AF65-F5344CB8AC3E}">
        <p14:creationId xmlns:p14="http://schemas.microsoft.com/office/powerpoint/2010/main" val="287611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000251" y="1400175"/>
            <a:ext cx="9058274" cy="419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/>
              <a:t>Aprova princípios e diretrizes da regionalização no âmbito do Sistema Único de Assistência Social - SUAS, parâmetros para a </a:t>
            </a:r>
            <a:r>
              <a:rPr lang="pt-BR" sz="2800" b="1" dirty="0"/>
              <a:t>oferta regionalizada do Serviço de Proteção e Atendimento Especializado a Famílias e Indivíduos - PAEFI</a:t>
            </a:r>
            <a:r>
              <a:rPr lang="pt-BR" sz="2400" dirty="0"/>
              <a:t>, e do Serviço de Acolhimento para Crianças, Adolescentes e Jovens de até vinte e um anos, e critérios de elegibilidade e partilha dos recursos do </a:t>
            </a:r>
            <a:r>
              <a:rPr lang="pt-BR" sz="2400" dirty="0" err="1"/>
              <a:t>cofinanciamento</a:t>
            </a:r>
            <a:r>
              <a:rPr lang="pt-BR" sz="2400" dirty="0"/>
              <a:t> federal para expansão qualificada desses Serviços.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2557463" y="142875"/>
            <a:ext cx="8001000" cy="757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Resolução CNAS nº 31/2013</a:t>
            </a:r>
          </a:p>
        </p:txBody>
      </p:sp>
    </p:spTree>
    <p:extLst>
      <p:ext uri="{BB962C8B-B14F-4D97-AF65-F5344CB8AC3E}">
        <p14:creationId xmlns:p14="http://schemas.microsoft.com/office/powerpoint/2010/main" val="209700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000251" y="1400175"/>
            <a:ext cx="9058274" cy="325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 smtClean="0"/>
              <a:t>A regionalização dos Serviços da Proteção Especial de Média e de Alta Complexidade deverá </a:t>
            </a:r>
            <a:r>
              <a:rPr lang="pt-BR" sz="2800" dirty="0"/>
              <a:t>ser implementada de forma gradativa e dependerá de futuras </a:t>
            </a:r>
            <a:r>
              <a:rPr lang="pt-BR" sz="2800" dirty="0" err="1"/>
              <a:t>pactuações</a:t>
            </a:r>
            <a:r>
              <a:rPr lang="pt-BR" sz="2800" dirty="0"/>
              <a:t> na CIT, que irão disciplinar a oferta regionalizada dos demais Serviços de Média e Alta Complexidade do SUAS. 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2557463" y="142875"/>
            <a:ext cx="8001000" cy="757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Resolução CNAS nº 31/2013</a:t>
            </a:r>
          </a:p>
        </p:txBody>
      </p:sp>
    </p:spTree>
    <p:extLst>
      <p:ext uri="{BB962C8B-B14F-4D97-AF65-F5344CB8AC3E}">
        <p14:creationId xmlns:p14="http://schemas.microsoft.com/office/powerpoint/2010/main" val="200780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788444" y="1885951"/>
            <a:ext cx="75390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200" dirty="0"/>
              <a:t>A oferta do Serviço PAEFI deve ser pública estatal, </a:t>
            </a:r>
            <a:r>
              <a:rPr lang="pt-BR" sz="3200" b="1" dirty="0"/>
              <a:t>exclusiva do CREAS </a:t>
            </a:r>
            <a:r>
              <a:rPr lang="pt-BR" sz="3200" dirty="0"/>
              <a:t>e articulada com as demais políticas públicas. </a:t>
            </a:r>
          </a:p>
        </p:txBody>
      </p:sp>
      <p:sp>
        <p:nvSpPr>
          <p:cNvPr id="4" name="Retângulo de cantos arredondados 3"/>
          <p:cNvSpPr/>
          <p:nvPr/>
        </p:nvSpPr>
        <p:spPr>
          <a:xfrm>
            <a:off x="2557463" y="514350"/>
            <a:ext cx="8001000" cy="757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Resolução CNAS nº 31/2013</a:t>
            </a:r>
          </a:p>
        </p:txBody>
      </p:sp>
    </p:spTree>
    <p:extLst>
      <p:ext uri="{BB962C8B-B14F-4D97-AF65-F5344CB8AC3E}">
        <p14:creationId xmlns:p14="http://schemas.microsoft.com/office/powerpoint/2010/main" val="177180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2000250" y="242888"/>
            <a:ext cx="9129713" cy="942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INFORMAÇÃO TÉCNICA GEPSE N° 004/2019 </a:t>
            </a:r>
          </a:p>
          <a:p>
            <a:pPr algn="ctr"/>
            <a:r>
              <a:rPr lang="pt-BR" b="1" dirty="0" smtClean="0"/>
              <a:t>FLORIANÓPOLIS, 3 DE MAIO DE 201</a:t>
            </a:r>
            <a:endParaRPr lang="pt-BR" b="1" dirty="0"/>
          </a:p>
        </p:txBody>
      </p:sp>
      <p:sp>
        <p:nvSpPr>
          <p:cNvPr id="4" name="Retângulo 3"/>
          <p:cNvSpPr/>
          <p:nvPr/>
        </p:nvSpPr>
        <p:spPr>
          <a:xfrm>
            <a:off x="1871663" y="1557338"/>
            <a:ext cx="925829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/>
              <a:t>A </a:t>
            </a:r>
            <a:r>
              <a:rPr lang="pt-BR" sz="2000" dirty="0"/>
              <a:t>Gerência de Proteção Social Especial da Diretoria de Assistência Social da Secretaria de Estado da Assistência Social, Trabalho e Habitação </a:t>
            </a:r>
            <a:r>
              <a:rPr lang="pt-BR" sz="2000" b="1" dirty="0"/>
              <a:t>recomenda que o município atenda </a:t>
            </a:r>
            <a:r>
              <a:rPr lang="pt-BR" sz="2000" b="1" dirty="0" smtClean="0"/>
              <a:t>as </a:t>
            </a:r>
            <a:r>
              <a:rPr lang="pt-BR" sz="2000" b="1" dirty="0"/>
              <a:t>demandas </a:t>
            </a:r>
            <a:r>
              <a:rPr lang="pt-BR" sz="2000" b="1" dirty="0" smtClean="0"/>
              <a:t>da Proteção Especial do SUAS com </a:t>
            </a:r>
            <a:r>
              <a:rPr lang="pt-BR" sz="2000" b="1" dirty="0"/>
              <a:t>uma equipe de Proteção Social Especial alocada na Gestão da Secretaria Municipal de Assistência Social. </a:t>
            </a:r>
            <a:endParaRPr lang="pt-BR" sz="20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sz="20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sz="2000" dirty="0" smtClean="0"/>
              <a:t>Orienta-se </a:t>
            </a:r>
            <a:r>
              <a:rPr lang="pt-BR" sz="2000" dirty="0"/>
              <a:t>que </a:t>
            </a:r>
            <a:r>
              <a:rPr lang="pt-BR" sz="2000" dirty="0" smtClean="0"/>
              <a:t>a equipe </a:t>
            </a:r>
            <a:r>
              <a:rPr lang="pt-BR" sz="2000" dirty="0"/>
              <a:t>seja exclusiva </a:t>
            </a:r>
            <a:r>
              <a:rPr lang="pt-BR" sz="2000" dirty="0" smtClean="0"/>
              <a:t>para os serviços da PSE e </a:t>
            </a:r>
            <a:r>
              <a:rPr lang="pt-BR" sz="2000" dirty="0"/>
              <a:t>composta minimamente por: </a:t>
            </a:r>
            <a:r>
              <a:rPr lang="pt-BR" sz="2000" b="1" dirty="0"/>
              <a:t>um profissional de Serviço Social, um profissional de Psicologia e um profissional de Direito</a:t>
            </a:r>
            <a:r>
              <a:rPr lang="pt-BR" sz="2000" dirty="0"/>
              <a:t>, devidamente registrados em seus Conselhos Profissionais. </a:t>
            </a:r>
          </a:p>
        </p:txBody>
      </p:sp>
    </p:spTree>
    <p:extLst>
      <p:ext uri="{BB962C8B-B14F-4D97-AF65-F5344CB8AC3E}">
        <p14:creationId xmlns:p14="http://schemas.microsoft.com/office/powerpoint/2010/main" val="389024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2000250" y="242888"/>
            <a:ext cx="9129713" cy="942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INFORMAÇÃO TÉCNICA GEPSE N° 004/2019 </a:t>
            </a:r>
          </a:p>
          <a:p>
            <a:pPr algn="ctr"/>
            <a:r>
              <a:rPr lang="pt-BR" b="1" dirty="0" smtClean="0"/>
              <a:t>FLORIANÓPOLIS, 3 DE MAIO DE 201</a:t>
            </a:r>
            <a:endParaRPr lang="pt-BR" b="1" dirty="0"/>
          </a:p>
        </p:txBody>
      </p:sp>
      <p:sp>
        <p:nvSpPr>
          <p:cNvPr id="4" name="Retângulo 3"/>
          <p:cNvSpPr/>
          <p:nvPr/>
        </p:nvSpPr>
        <p:spPr>
          <a:xfrm>
            <a:off x="1871663" y="1557338"/>
            <a:ext cx="9258299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É </a:t>
            </a:r>
            <a:r>
              <a:rPr lang="pt-BR" dirty="0" smtClean="0">
                <a:latin typeface="Calibri" panose="020F0502020204030204" pitchFamily="34" charset="0"/>
                <a:cs typeface="Calibri" panose="020F0502020204030204" pitchFamily="34" charset="0"/>
              </a:rPr>
              <a:t>importante ressaltar </a:t>
            </a: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que para a definição da composição da equipe de Proteção Social Especial na Gestão é necessário que se faça um 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estudo da demanda local</a:t>
            </a: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, bem como da 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capacidade de contratação do município</a:t>
            </a: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, lembrando que 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atualmente não há normativa que preveja </a:t>
            </a:r>
            <a:r>
              <a:rPr lang="pt-BR" b="1" dirty="0" err="1">
                <a:latin typeface="Calibri" panose="020F0502020204030204" pitchFamily="34" charset="0"/>
                <a:cs typeface="Calibri" panose="020F0502020204030204" pitchFamily="34" charset="0"/>
              </a:rPr>
              <a:t>cofinanciamento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 federal e estadual </a:t>
            </a: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para esta oferta de serviço. </a:t>
            </a:r>
            <a:endParaRPr lang="pt-B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pt-B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>
                <a:latin typeface="Calibri" panose="020F0502020204030204" pitchFamily="34" charset="0"/>
                <a:cs typeface="Calibri" panose="020F0502020204030204" pitchFamily="34" charset="0"/>
              </a:rPr>
              <a:t>Entende-se </a:t>
            </a: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a equipe de Proteção Social Especial na Gestão pode fazer o acompanhamento dos adolescentes em cumprimento de 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Medidas Socioeducativas de Prestação de Serviços à Comunidade (PSC) e de Liberdade Assistida (LA) e o Serviço Especializado em Abordagem </a:t>
            </a: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Social, no que tange à Média Complexidade. </a:t>
            </a:r>
            <a:r>
              <a:rPr lang="pt-BR" dirty="0" smtClean="0">
                <a:latin typeface="Calibri" panose="020F0502020204030204" pitchFamily="34" charset="0"/>
                <a:cs typeface="Calibri" panose="020F0502020204030204" pitchFamily="34" charset="0"/>
              </a:rPr>
              <a:t>E, </a:t>
            </a: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a execução dos Serviços de Família Acolhedora (para crianças e adolescentes, idosos e pessoas com deficiência)4 , no que se refere à Alta Complexidade.</a:t>
            </a:r>
          </a:p>
        </p:txBody>
      </p:sp>
    </p:spTree>
    <p:extLst>
      <p:ext uri="{BB962C8B-B14F-4D97-AF65-F5344CB8AC3E}">
        <p14:creationId xmlns:p14="http://schemas.microsoft.com/office/powerpoint/2010/main" val="428364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2000250" y="242888"/>
            <a:ext cx="9129713" cy="942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INFORMAÇÃO TÉCNICA GEPSE N° 004/2019 </a:t>
            </a:r>
          </a:p>
          <a:p>
            <a:pPr algn="ctr"/>
            <a:r>
              <a:rPr lang="pt-BR" b="1" dirty="0" smtClean="0"/>
              <a:t>FLORIANÓPOLIS, 3 DE MAIO DE 201</a:t>
            </a:r>
            <a:endParaRPr lang="pt-BR" b="1" dirty="0"/>
          </a:p>
        </p:txBody>
      </p:sp>
      <p:sp>
        <p:nvSpPr>
          <p:cNvPr id="4" name="Retângulo 3"/>
          <p:cNvSpPr/>
          <p:nvPr/>
        </p:nvSpPr>
        <p:spPr>
          <a:xfrm>
            <a:off x="1871663" y="1557338"/>
            <a:ext cx="925829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600" dirty="0" smtClean="0"/>
              <a:t>O </a:t>
            </a:r>
            <a:r>
              <a:rPr lang="pt-BR" sz="3600" dirty="0"/>
              <a:t>Estado de Santa Catarina ainda </a:t>
            </a:r>
            <a:r>
              <a:rPr lang="pt-BR" sz="3600" b="1" dirty="0"/>
              <a:t>não possui a oferta e nem o </a:t>
            </a:r>
            <a:r>
              <a:rPr lang="pt-BR" sz="3600" b="1" dirty="0" err="1"/>
              <a:t>cofinanciamento</a:t>
            </a:r>
            <a:r>
              <a:rPr lang="pt-BR" sz="3600" dirty="0"/>
              <a:t> </a:t>
            </a:r>
            <a:r>
              <a:rPr lang="pt-BR" sz="3600" b="1" dirty="0"/>
              <a:t>para </a:t>
            </a:r>
            <a:r>
              <a:rPr lang="pt-BR" sz="3600" b="1" dirty="0" smtClean="0"/>
              <a:t>CREAS municipais </a:t>
            </a:r>
            <a:r>
              <a:rPr lang="pt-BR" sz="3600" b="1" dirty="0"/>
              <a:t>Regionalizados.</a:t>
            </a:r>
            <a:endParaRPr lang="pt-B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49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2057400" y="282388"/>
            <a:ext cx="9359153" cy="1103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latin typeface="Arial Rounded MT Bold" panose="020F0704030504030204" pitchFamily="34" charset="0"/>
              </a:rPr>
              <a:t>COMPETÊNCIAS DO ÓRGÃO GESTOR MUNICIPAL DE ASSISTÊNCIA SOCIAL PARA A EFETIVAÇÃO DO CREAS / PSE </a:t>
            </a:r>
            <a:endParaRPr lang="pt-BR" sz="2000" b="1" dirty="0"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057400" y="1814514"/>
            <a:ext cx="929527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/>
              <a:t>O órgão gestor </a:t>
            </a:r>
            <a:r>
              <a:rPr lang="pt-BR" sz="2000" dirty="0"/>
              <a:t>é o responsável, na localidade, pela organização e gestão do SUAS, incluindo o CREAS, </a:t>
            </a:r>
            <a:r>
              <a:rPr lang="pt-BR" sz="2000" dirty="0" smtClean="0"/>
              <a:t>ou, equipe de referência para Proteção Social Especial.</a:t>
            </a:r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r>
              <a:rPr lang="pt-BR" sz="2000" b="1" dirty="0" smtClean="0"/>
              <a:t>A </a:t>
            </a:r>
            <a:r>
              <a:rPr lang="pt-BR" sz="2000" b="1" dirty="0"/>
              <a:t>gestão e as ações estruturadoras das </a:t>
            </a:r>
            <a:r>
              <a:rPr lang="pt-BR" sz="2000" b="1" dirty="0" smtClean="0"/>
              <a:t>Unidades (CREAS) </a:t>
            </a:r>
            <a:r>
              <a:rPr lang="pt-BR" sz="2000" b="1" dirty="0"/>
              <a:t>e serviços de PSE de Média Complexidade</a:t>
            </a:r>
            <a:r>
              <a:rPr lang="pt-BR" sz="2000" dirty="0"/>
              <a:t> constituem competências do órgão gestor da política de assistência </a:t>
            </a:r>
            <a:r>
              <a:rPr lang="pt-BR" sz="2000" dirty="0" smtClean="0"/>
              <a:t>social. </a:t>
            </a:r>
            <a:endParaRPr lang="pt-BR" sz="2000" dirty="0"/>
          </a:p>
        </p:txBody>
      </p:sp>
      <p:sp>
        <p:nvSpPr>
          <p:cNvPr id="2" name="Retângulo de cantos arredondados 1"/>
          <p:cNvSpPr/>
          <p:nvPr/>
        </p:nvSpPr>
        <p:spPr>
          <a:xfrm>
            <a:off x="2814638" y="4900613"/>
            <a:ext cx="7200900" cy="167163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Art. 12, § </a:t>
            </a:r>
            <a:r>
              <a:rPr lang="pt-BR" dirty="0"/>
              <a:t>3º </a:t>
            </a:r>
            <a:r>
              <a:rPr lang="pt-BR" b="1" dirty="0"/>
              <a:t>Onde não houver CREAS</a:t>
            </a:r>
            <a:r>
              <a:rPr lang="pt-BR" dirty="0"/>
              <a:t>, a criança ou o adolescente </a:t>
            </a:r>
            <a:r>
              <a:rPr lang="pt-BR" b="1" dirty="0"/>
              <a:t>será encaminhado ao profissional de referência da proteção social </a:t>
            </a:r>
            <a:r>
              <a:rPr lang="pt-BR" b="1" dirty="0" smtClean="0"/>
              <a:t>especial (Decreto nº 9.603/18).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426031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erão crianças segure em branco banner - ilustração de arte em vetor |  Crianças, Ilustrações, Imagem crianç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2085975" y="1600200"/>
            <a:ext cx="730091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MUITO OBRIGADA!</a:t>
            </a:r>
          </a:p>
          <a:p>
            <a:pPr algn="ctr">
              <a:defRPr/>
            </a:pPr>
            <a:r>
              <a:rPr lang="pt-BR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Iraci de Andrade</a:t>
            </a:r>
          </a:p>
          <a:p>
            <a:pPr algn="ctr">
              <a:defRPr/>
            </a:pPr>
            <a:r>
              <a:rPr lang="pt-BR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Dra. Em Serviço Social</a:t>
            </a:r>
          </a:p>
          <a:p>
            <a:pPr algn="ctr">
              <a:defRPr/>
            </a:pPr>
            <a:r>
              <a:rPr lang="pt-BR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iraci_andrade@hotmail.com</a:t>
            </a:r>
          </a:p>
          <a:p>
            <a:pPr algn="ctr">
              <a:defRPr/>
            </a:pPr>
            <a:r>
              <a:rPr lang="pt-BR" b="1" dirty="0">
                <a:solidFill>
                  <a:srgbClr val="002060"/>
                </a:solidFill>
                <a:latin typeface="Arial Rounded MT Bold" panose="020F0704030504030204" pitchFamily="34" charset="0"/>
              </a:rPr>
              <a:t>(49) 999135083</a:t>
            </a:r>
            <a:endParaRPr lang="pt-BR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60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847850" y="225426"/>
            <a:ext cx="8496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pt-BR" sz="2000"/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640014" y="549275"/>
            <a:ext cx="72723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sz="2400" b="1"/>
              <a:t>REFERÊNCIAS BIBLIOGRÁFICAS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847851" y="1196976"/>
            <a:ext cx="9596437" cy="496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pt-BR" sz="1400" dirty="0">
                <a:latin typeface="+mj-lt"/>
              </a:rPr>
              <a:t>BRASIL. Ministério do Desenvolvimento Social; Secretaria Nacional de Assistência Social. </a:t>
            </a:r>
            <a:r>
              <a:rPr lang="pt-BR" sz="1400" b="1" dirty="0">
                <a:latin typeface="+mj-lt"/>
              </a:rPr>
              <a:t>Norma Operacional Básica do Sistema Único de Assistência Social </a:t>
            </a:r>
            <a:r>
              <a:rPr lang="pt-BR" sz="1400" dirty="0">
                <a:latin typeface="+mj-lt"/>
              </a:rPr>
              <a:t>(NOB/SUAS). Brasília, </a:t>
            </a:r>
            <a:r>
              <a:rPr lang="pt-BR" sz="1400" dirty="0" smtClean="0">
                <a:latin typeface="+mj-lt"/>
              </a:rPr>
              <a:t>2012.</a:t>
            </a:r>
            <a:endParaRPr lang="pt-BR" sz="1400" dirty="0">
              <a:latin typeface="+mj-lt"/>
            </a:endParaRPr>
          </a:p>
          <a:p>
            <a:pPr algn="just" eaLnBrk="1" hangingPunct="1"/>
            <a:endParaRPr lang="pt-BR" sz="1400" dirty="0">
              <a:latin typeface="+mj-lt"/>
            </a:endParaRPr>
          </a:p>
          <a:p>
            <a:pPr algn="just" eaLnBrk="1" hangingPunct="1"/>
            <a:r>
              <a:rPr lang="pt-BR" sz="1400" dirty="0">
                <a:latin typeface="+mj-lt"/>
              </a:rPr>
              <a:t>BRASIL. Ministério do Desenvolvimento Social; Secretaria Nacional de Assistência Social. </a:t>
            </a:r>
            <a:r>
              <a:rPr lang="pt-BR" sz="1400" b="1" dirty="0">
                <a:latin typeface="+mj-lt"/>
              </a:rPr>
              <a:t>Norma Operacional Básica de Recursos Humanos do SUAS </a:t>
            </a:r>
            <a:r>
              <a:rPr lang="pt-BR" sz="1400" dirty="0">
                <a:latin typeface="+mj-lt"/>
              </a:rPr>
              <a:t>(NOB/RH/SUAS). Brasília, 2006.</a:t>
            </a:r>
          </a:p>
          <a:p>
            <a:pPr algn="just" eaLnBrk="1" hangingPunct="1"/>
            <a:endParaRPr lang="pt-BR" sz="1400" dirty="0">
              <a:latin typeface="+mj-lt"/>
            </a:endParaRPr>
          </a:p>
          <a:p>
            <a:pPr algn="just" eaLnBrk="1" hangingPunct="1"/>
            <a:r>
              <a:rPr lang="pt-BR" sz="1400" dirty="0">
                <a:latin typeface="+mj-lt"/>
              </a:rPr>
              <a:t>BRASIL. Ministério do Desenvolvimento Social e Combate à Fome. Conselho Nacional de Assistência Social. </a:t>
            </a:r>
            <a:r>
              <a:rPr lang="pt-BR" sz="1400" b="1" dirty="0">
                <a:latin typeface="+mj-lt"/>
              </a:rPr>
              <a:t>Tipificação nacional de serviços </a:t>
            </a:r>
            <a:r>
              <a:rPr lang="pt-BR" sz="1400" b="1" dirty="0" err="1">
                <a:latin typeface="+mj-lt"/>
              </a:rPr>
              <a:t>socioassistenciais</a:t>
            </a:r>
            <a:r>
              <a:rPr lang="pt-BR" sz="1400" dirty="0">
                <a:latin typeface="+mj-lt"/>
              </a:rPr>
              <a:t>: texto da resolução nº109, de 11 de novembro de 2009, publicada no Diário Oficial da União em 25 de novembro de 2009. Brasília, 2009.</a:t>
            </a:r>
          </a:p>
          <a:p>
            <a:pPr algn="just" eaLnBrk="1" hangingPunct="1"/>
            <a:endParaRPr lang="pt-BR" sz="1400" dirty="0">
              <a:latin typeface="+mj-lt"/>
            </a:endParaRPr>
          </a:p>
          <a:p>
            <a:pPr algn="just" eaLnBrk="1" hangingPunct="1"/>
            <a:r>
              <a:rPr lang="pt-BR" sz="1400" dirty="0">
                <a:latin typeface="+mj-lt"/>
              </a:rPr>
              <a:t>Ministério do Desenvolvimento Social e Combate à Fome – MDS. Secretaria Nacional de Assistência Social. </a:t>
            </a:r>
            <a:r>
              <a:rPr lang="pt-BR" sz="1400" b="1" dirty="0">
                <a:latin typeface="+mj-lt"/>
              </a:rPr>
              <a:t>Orientações Técnicas: Centro de Referência Especializado de Assistência Social – CREAS</a:t>
            </a:r>
            <a:r>
              <a:rPr lang="pt-BR" sz="1400" dirty="0">
                <a:latin typeface="+mj-lt"/>
              </a:rPr>
              <a:t>. Gráfica e Editora Brasil LTDA: Brasília, </a:t>
            </a:r>
            <a:r>
              <a:rPr lang="pt-BR" sz="1400" dirty="0" smtClean="0">
                <a:latin typeface="+mj-lt"/>
              </a:rPr>
              <a:t>2011.</a:t>
            </a:r>
          </a:p>
          <a:p>
            <a:pPr algn="just" eaLnBrk="1" hangingPunct="1"/>
            <a:endParaRPr lang="pt-BR" sz="1400" dirty="0" smtClean="0">
              <a:latin typeface="+mj-lt"/>
            </a:endParaRPr>
          </a:p>
          <a:p>
            <a:pPr algn="just">
              <a:lnSpc>
                <a:spcPct val="107000"/>
              </a:lnSpc>
              <a:spcAft>
                <a:spcPts val="1800"/>
              </a:spcAft>
            </a:pPr>
            <a:r>
              <a:rPr lang="pt-BR" sz="1400" dirty="0">
                <a:latin typeface="+mj-lt"/>
                <a:cs typeface="Calibri" panose="020F0502020204030204" pitchFamily="34" charset="0"/>
              </a:rPr>
              <a:t>BRASIL. </a:t>
            </a:r>
            <a:r>
              <a:rPr lang="pt-BR" sz="1400" b="1" dirty="0">
                <a:latin typeface="+mj-lt"/>
                <a:cs typeface="Calibri" panose="020F0502020204030204" pitchFamily="34" charset="0"/>
              </a:rPr>
              <a:t>Lei nº 13.431, de 4 de abril de 2017</a:t>
            </a:r>
            <a:r>
              <a:rPr lang="pt-BR" sz="1400" dirty="0">
                <a:latin typeface="+mj-lt"/>
                <a:cs typeface="Calibri" panose="020F0502020204030204" pitchFamily="34" charset="0"/>
              </a:rPr>
              <a:t>. Estabelece o sistema de garantia de direitos da criança e do adolescente vítima ou testemunha de violência e altera a Lei nº 8.069, de 13 de julho de 1990 (Estatuto da Criança e do Adolescente). Brasília: Senado Federal, 2017.</a:t>
            </a:r>
            <a:endParaRPr lang="pt-BR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800"/>
              </a:spcAft>
            </a:pPr>
            <a:r>
              <a:rPr lang="pt-BR" sz="1400" dirty="0">
                <a:latin typeface="+mj-lt"/>
                <a:cs typeface="Calibri" panose="020F0502020204030204" pitchFamily="34" charset="0"/>
              </a:rPr>
              <a:t>BRASIL. </a:t>
            </a:r>
            <a:r>
              <a:rPr lang="pt-BR" sz="1400" b="1" dirty="0">
                <a:latin typeface="+mj-lt"/>
                <a:cs typeface="Calibri" panose="020F0502020204030204" pitchFamily="34" charset="0"/>
              </a:rPr>
              <a:t>Lei nº 8.069, de 13 de julho de 1990</a:t>
            </a:r>
            <a:r>
              <a:rPr lang="pt-BR" sz="1400" dirty="0">
                <a:latin typeface="+mj-lt"/>
                <a:cs typeface="Calibri" panose="020F0502020204030204" pitchFamily="34" charset="0"/>
              </a:rPr>
              <a:t>. Dispõe sobre o Estatuto da Criança e do Adolescente e dá outras providências. Brasília: Senado Federal, 1990. </a:t>
            </a:r>
          </a:p>
          <a:p>
            <a:pPr algn="just">
              <a:lnSpc>
                <a:spcPct val="107000"/>
              </a:lnSpc>
              <a:spcAft>
                <a:spcPts val="1800"/>
              </a:spcAft>
            </a:pPr>
            <a:r>
              <a:rPr lang="pt-BR" sz="1400" dirty="0">
                <a:latin typeface="+mj-lt"/>
              </a:rPr>
              <a:t>BRASIL. </a:t>
            </a:r>
            <a:r>
              <a:rPr lang="pt-BR" sz="1400" b="1" dirty="0">
                <a:latin typeface="+mj-lt"/>
              </a:rPr>
              <a:t>Decreto nº 9.603, de, de 10 de dezembro de 2018</a:t>
            </a:r>
            <a:r>
              <a:rPr lang="pt-BR" sz="1400" dirty="0">
                <a:latin typeface="+mj-lt"/>
              </a:rPr>
              <a:t>. Regulamenta a Lei nº 13.431, de 4 de abril de 2017, que estabelece o sistema de garantia de direitos da criança e do adolescente vítima ou testemunha de violência. Brasília: 2018</a:t>
            </a:r>
            <a:r>
              <a:rPr lang="pt-BR" sz="1400" dirty="0" smtClean="0">
                <a:latin typeface="+mj-lt"/>
              </a:rPr>
              <a:t>.</a:t>
            </a:r>
            <a:endParaRPr lang="pt-BR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249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e">
  <a:themeElements>
    <a:clrScheme name="Paralaxe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ax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x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794</TotalTime>
  <Words>4811</Words>
  <Application>Microsoft Office PowerPoint</Application>
  <PresentationFormat>Widescreen</PresentationFormat>
  <Paragraphs>399</Paragraphs>
  <Slides>80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80</vt:i4>
      </vt:variant>
    </vt:vector>
  </HeadingPairs>
  <TitlesOfParts>
    <vt:vector size="96" baseType="lpstr">
      <vt:lpstr>Arial</vt:lpstr>
      <vt:lpstr>Arial Black</vt:lpstr>
      <vt:lpstr>Arial Narrow</vt:lpstr>
      <vt:lpstr>Arial Rounded MT Bold</vt:lpstr>
      <vt:lpstr>Bahnschrift</vt:lpstr>
      <vt:lpstr>Calibri</vt:lpstr>
      <vt:lpstr>Calibri-Bold</vt:lpstr>
      <vt:lpstr>Calibri-BoldItalic</vt:lpstr>
      <vt:lpstr>Cambria</vt:lpstr>
      <vt:lpstr>Corbel</vt:lpstr>
      <vt:lpstr>Tahoma</vt:lpstr>
      <vt:lpstr>Times New Roman</vt:lpstr>
      <vt:lpstr>Wide Latin</vt:lpstr>
      <vt:lpstr>Wingdings</vt:lpstr>
      <vt:lpstr>Paralaxe</vt:lpstr>
      <vt:lpstr>Imagem de bitmap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USUARIO</cp:lastModifiedBy>
  <cp:revision>59</cp:revision>
  <dcterms:created xsi:type="dcterms:W3CDTF">2020-11-08T00:12:46Z</dcterms:created>
  <dcterms:modified xsi:type="dcterms:W3CDTF">2020-11-10T12:48:23Z</dcterms:modified>
</cp:coreProperties>
</file>